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26.xml" ContentType="application/vnd.openxmlformats-officedocument.presentationml.slide+xml"/>
  <Override PartName="/ppt/slides/slide473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s/slide451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467.xml" ContentType="application/vnd.openxmlformats-officedocument.presentationml.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Override PartName="/ppt/slides/slide445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423.xml" ContentType="application/vnd.openxmlformats-officedocument.presentationml.slide+xml"/>
  <Override PartName="/ppt/slides/slide470.xml" ContentType="application/vnd.openxmlformats-officedocument.presentationml.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39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417.xml" ContentType="application/vnd.openxmlformats-officedocument.presentationml.slide+xml"/>
  <Override PartName="/ppt/slides/slide46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42.xml" ContentType="application/vnd.openxmlformats-officedocument.presentationml.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357.xml" ContentType="application/vnd.openxmlformats-officedocument.presentationml.slide+xml"/>
  <Override PartName="/ppt/slides/slide420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469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458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s/slide447.xml" ContentType="application/vnd.openxmlformats-officedocument.presentationml.slide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slides/slide436.xml" ContentType="application/vnd.openxmlformats-officedocument.presentationml.slide+xml"/>
  <Override PartName="/ppt/slides/slide472.xml" ContentType="application/vnd.openxmlformats-officedocument.presentationml.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461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403.xml" ContentType="application/vnd.openxmlformats-officedocument.presentationml.slide+xml"/>
  <Override PartName="/ppt/slides/slide450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387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477.xml" ContentType="application/vnd.openxmlformats-officedocument.presentationml.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46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44.xml" ContentType="application/vnd.openxmlformats-officedocument.presentationml.slide+xml"/>
  <Override PartName="/ppt/slides/slide455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s/slide433.xml" ContentType="application/vnd.openxmlformats-officedocument.presentationml.slide+xml"/>
  <Override PartName="/ppt/slides/slide480.xml" ContentType="application/vnd.openxmlformats-officedocument.presentationml.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42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395.xml" ContentType="application/vnd.openxmlformats-officedocument.presentationml.slide+xml"/>
  <Override PartName="/ppt/slides/slide400.xml" ContentType="application/vnd.openxmlformats-officedocument.presentationml.slide+xml"/>
  <Override PartName="/ppt/slides/slide4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Override PartName="/ppt/slides/slide44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slides/slide438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27.xml" ContentType="application/vnd.openxmlformats-officedocument.presentationml.slide+xml"/>
  <Override PartName="/ppt/slides/slide463.xml" ContentType="application/vnd.openxmlformats-officedocument.presentationml.slide+xml"/>
  <Override PartName="/ppt/slides/slide474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slides/slide452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s/slide441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3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Override PartName="/ppt/slides/slide479.xml" ContentType="application/vnd.openxmlformats-officedocument.presentationml.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468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ppt/slides/slide446.xml" ContentType="application/vnd.openxmlformats-officedocument.presentationml.slide+xml"/>
  <Override PartName="/ppt/slides/slide45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s/slide435.xml" ContentType="application/vnd.openxmlformats-officedocument.presentationml.slide+xml"/>
  <Override PartName="/ppt/slides/slide48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424.xml" ContentType="application/vnd.openxmlformats-officedocument.presentationml.slide+xml"/>
  <Override PartName="/ppt/slides/slide471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Override PartName="/ppt/slides/slide46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418.xml" ContentType="application/vnd.openxmlformats-officedocument.presentationml.slide+xml"/>
  <Override PartName="/ppt/slides/slide429.xml" ContentType="application/vnd.openxmlformats-officedocument.presentationml.slide+xml"/>
  <Override PartName="/ppt/slides/slide465.xml" ContentType="application/vnd.openxmlformats-officedocument.presentationml.slide+xml"/>
  <Override PartName="/ppt/slides/slide476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454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s/slide44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s/slide421.xml" ContentType="application/vnd.openxmlformats-officedocument.presentationml.slide+xml"/>
  <Override PartName="/ppt/slides/slide432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448.xml" ContentType="application/vnd.openxmlformats-officedocument.presentationml.slide+xml"/>
  <Override PartName="/ppt/slides/slide459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437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46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440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478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456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s/slide55.xml" ContentType="application/vnd.openxmlformats-officedocument.presentationml.slide+xml"/>
  <Override PartName="/ppt/slides/slide434.xml" ContentType="application/vnd.openxmlformats-officedocument.presentationml.slide+xml"/>
  <Override PartName="/ppt/slides/slide481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  <Override PartName="/ppt/slides/slide475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406.xml" ContentType="application/vnd.openxmlformats-officedocument.presentationml.slide+xml"/>
  <Override PartName="/ppt/slides/slide453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Override PartName="/ppt/slides/slide43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6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4" r:id="rId429"/>
    <p:sldId id="683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theme" Target="theme/theme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viewProps" Target="view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tableStyles" Target="tableStyle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315199" y="210311"/>
            <a:ext cx="1714500" cy="3459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012685" y="160781"/>
            <a:ext cx="2071370" cy="417830"/>
          </a:xfrm>
          <a:custGeom>
            <a:avLst/>
            <a:gdLst/>
            <a:ahLst/>
            <a:cxnLst/>
            <a:rect l="l" t="t" r="r" b="b"/>
            <a:pathLst>
              <a:path w="2071370" h="417830">
                <a:moveTo>
                  <a:pt x="2071116" y="0"/>
                </a:moveTo>
                <a:lnTo>
                  <a:pt x="0" y="0"/>
                </a:lnTo>
                <a:lnTo>
                  <a:pt x="0" y="417575"/>
                </a:lnTo>
                <a:lnTo>
                  <a:pt x="2071116" y="417575"/>
                </a:lnTo>
                <a:lnTo>
                  <a:pt x="2071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012685" y="160781"/>
            <a:ext cx="2071370" cy="417830"/>
          </a:xfrm>
          <a:custGeom>
            <a:avLst/>
            <a:gdLst/>
            <a:ahLst/>
            <a:cxnLst/>
            <a:rect l="l" t="t" r="r" b="b"/>
            <a:pathLst>
              <a:path w="2071370" h="417830">
                <a:moveTo>
                  <a:pt x="0" y="417575"/>
                </a:moveTo>
                <a:lnTo>
                  <a:pt x="2071116" y="417575"/>
                </a:lnTo>
                <a:lnTo>
                  <a:pt x="2071116" y="0"/>
                </a:lnTo>
                <a:lnTo>
                  <a:pt x="0" y="0"/>
                </a:lnTo>
                <a:lnTo>
                  <a:pt x="0" y="417575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6056" y="203708"/>
            <a:ext cx="8031886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598" y="1870075"/>
            <a:ext cx="8084820" cy="2879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252525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40014" y="4796969"/>
            <a:ext cx="727709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792" y="4828668"/>
            <a:ext cx="724535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fld id="{81D60167-4931-47E6-BA6A-407CBD079E47}" type="slidenum">
              <a:rPr b="0" dirty="0"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‹#›</a:t>
            </a:fld>
            <a:endParaRPr b="0" dirty="0">
              <a:latin typeface="Tahoma"/>
              <a:cs typeface="Tahom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9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1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3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4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5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5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6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8.jpeg"/><Relationship Id="rId4" Type="http://schemas.openxmlformats.org/officeDocument/2006/relationships/image" Target="../media/image207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9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1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4.jpe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5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6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8.jpeg"/><Relationship Id="rId4" Type="http://schemas.openxmlformats.org/officeDocument/2006/relationships/image" Target="../media/image217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0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1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2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4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4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5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6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7.jpe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8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9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0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1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3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4.jpe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5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6.jpe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7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8.jpe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9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0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1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3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4.jpe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5.jpe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6.jpe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7.jpe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8.jpe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9.jpe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0.jpe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1.jpe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3.jpe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4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5.jpe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6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7.jpe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8.jpe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9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0.jpe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1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3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4.jpe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5.jpe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6.jpe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7.jpe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8.jpe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9.jpe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0.jpe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1.jpe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3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4.jpe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5.jpe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6.jpe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7.jpe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8.jpe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9.jpe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0.jpe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1.jpe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3.jpe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4.jpe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5.jpe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6.jpe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7.jpe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8.jpe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9.jpe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0.jpe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1.jpe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3.jpe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4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5.jpe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6.jpe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7.jpe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8.jpe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9.jpe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jpe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2.jpeg"/><Relationship Id="rId4" Type="http://schemas.openxmlformats.org/officeDocument/2006/relationships/image" Target="../media/image301.jpe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4.jpe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5.jpe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6.jpe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7.jpe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8.jpe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9.jpe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0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1.jpe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2.jpe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4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5.jpe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6.jpe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7.jpe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8.jpe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9.jpe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0.jpe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1.jpe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2.jpe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4.jpe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5.jpe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6.jpe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7.jpe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8.jpe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9.jpe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0.jpe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1.jpe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2.jpe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4.jpe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5.jpe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6.jpe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7.jpe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8.jpe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9.jpe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0.jpe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1.jpe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2.jpe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4.jpe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5.jpe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6.jpe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7.jpe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8.jpe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jpeg"/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jpeg"/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jpe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jpeg"/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jpeg"/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jpeg"/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jpe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jpe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jpeg"/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jpe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e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jpeg"/><Relationship Id="rId1" Type="http://schemas.openxmlformats.org/officeDocument/2006/relationships/slideLayout" Target="../slideLayouts/slideLayout4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jpe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eg"/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jpe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jpe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jpeg"/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jpe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jpe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image" Target="../media/image371.jpe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jpe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jpeg"/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eg"/><Relationship Id="rId2" Type="http://schemas.openxmlformats.org/officeDocument/2006/relationships/image" Target="../media/image376.jpe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jpe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jpe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jpeg"/><Relationship Id="rId2" Type="http://schemas.openxmlformats.org/officeDocument/2006/relationships/image" Target="../media/image3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jpe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jpeg"/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jpe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jpe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eg"/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jpe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jpe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jpe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e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eg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jpeg"/><Relationship Id="rId2" Type="http://schemas.openxmlformats.org/officeDocument/2006/relationships/image" Target="../media/image39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jpe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jpeg"/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jpe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jpe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jpe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jpe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jpe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jpeg"/><Relationship Id="rId2" Type="http://schemas.openxmlformats.org/officeDocument/2006/relationships/image" Target="../media/image403.jpe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jpeg"/><Relationship Id="rId2" Type="http://schemas.openxmlformats.org/officeDocument/2006/relationships/image" Target="../media/image405.jpe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jpeg"/><Relationship Id="rId2" Type="http://schemas.openxmlformats.org/officeDocument/2006/relationships/image" Target="../media/image407.jpe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jpe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jpeg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2.jpeg"/><Relationship Id="rId4" Type="http://schemas.openxmlformats.org/officeDocument/2006/relationships/image" Target="../media/image41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jpe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jpeg"/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jpeg"/><Relationship Id="rId2" Type="http://schemas.openxmlformats.org/officeDocument/2006/relationships/image" Target="../media/image415.jpe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jpe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jpe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jpe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jpeg"/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jpeg"/><Relationship Id="rId2" Type="http://schemas.openxmlformats.org/officeDocument/2006/relationships/image" Target="../media/image421.jpeg"/><Relationship Id="rId1" Type="http://schemas.openxmlformats.org/officeDocument/2006/relationships/slideLayout" Target="../slideLayouts/slideLayout4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jpeg"/><Relationship Id="rId2" Type="http://schemas.openxmlformats.org/officeDocument/2006/relationships/image" Target="../media/image424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jpeg"/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eg"/><Relationship Id="rId1" Type="http://schemas.openxmlformats.org/officeDocument/2006/relationships/slideLayout" Target="../slideLayouts/slideLayout5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eg"/><Relationship Id="rId1" Type="http://schemas.openxmlformats.org/officeDocument/2006/relationships/slideLayout" Target="../slideLayouts/slideLayout5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eg"/><Relationship Id="rId1" Type="http://schemas.openxmlformats.org/officeDocument/2006/relationships/slideLayout" Target="../slideLayouts/slideLayout5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jpeg"/><Relationship Id="rId1" Type="http://schemas.openxmlformats.org/officeDocument/2006/relationships/slideLayout" Target="../slideLayouts/slideLayout5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jpeg"/><Relationship Id="rId1" Type="http://schemas.openxmlformats.org/officeDocument/2006/relationships/slideLayout" Target="../slideLayouts/slideLayout5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jpeg"/><Relationship Id="rId1" Type="http://schemas.openxmlformats.org/officeDocument/2006/relationships/slideLayout" Target="../slideLayouts/slideLayout5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jpeg"/><Relationship Id="rId1" Type="http://schemas.openxmlformats.org/officeDocument/2006/relationships/slideLayout" Target="../slideLayouts/slideLayout5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jpeg"/><Relationship Id="rId1" Type="http://schemas.openxmlformats.org/officeDocument/2006/relationships/slideLayout" Target="../slideLayouts/slideLayout5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eg"/><Relationship Id="rId1" Type="http://schemas.openxmlformats.org/officeDocument/2006/relationships/slideLayout" Target="../slideLayouts/slideLayout5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jpeg"/><Relationship Id="rId1" Type="http://schemas.openxmlformats.org/officeDocument/2006/relationships/slideLayout" Target="../slideLayouts/slideLayout5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jpeg"/><Relationship Id="rId1" Type="http://schemas.openxmlformats.org/officeDocument/2006/relationships/slideLayout" Target="../slideLayouts/slideLayout5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jpeg"/><Relationship Id="rId1" Type="http://schemas.openxmlformats.org/officeDocument/2006/relationships/slideLayout" Target="../slideLayouts/slideLayout5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jpeg"/><Relationship Id="rId1" Type="http://schemas.openxmlformats.org/officeDocument/2006/relationships/slideLayout" Target="../slideLayouts/slideLayout5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jpeg"/><Relationship Id="rId1" Type="http://schemas.openxmlformats.org/officeDocument/2006/relationships/slideLayout" Target="../slideLayouts/slideLayout5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jpeg"/><Relationship Id="rId1" Type="http://schemas.openxmlformats.org/officeDocument/2006/relationships/slideLayout" Target="../slideLayouts/slideLayout5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jpeg"/><Relationship Id="rId1" Type="http://schemas.openxmlformats.org/officeDocument/2006/relationships/slideLayout" Target="../slideLayouts/slideLayout5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jpeg"/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jpeg"/><Relationship Id="rId2" Type="http://schemas.openxmlformats.org/officeDocument/2006/relationships/image" Target="../media/image446.jpeg"/><Relationship Id="rId1" Type="http://schemas.openxmlformats.org/officeDocument/2006/relationships/slideLayout" Target="../slideLayouts/slideLayout4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jpeg"/><Relationship Id="rId1" Type="http://schemas.openxmlformats.org/officeDocument/2006/relationships/slideLayout" Target="../slideLayouts/slideLayout4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jpeg"/><Relationship Id="rId1" Type="http://schemas.openxmlformats.org/officeDocument/2006/relationships/slideLayout" Target="../slideLayouts/slideLayout4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jpeg"/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jpeg"/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jpeg"/><Relationship Id="rId1" Type="http://schemas.openxmlformats.org/officeDocument/2006/relationships/slideLayout" Target="../slideLayouts/slideLayout4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jpeg"/><Relationship Id="rId1" Type="http://schemas.openxmlformats.org/officeDocument/2006/relationships/slideLayout" Target="../slideLayouts/slideLayout4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jpeg"/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jpeg"/><Relationship Id="rId1" Type="http://schemas.openxmlformats.org/officeDocument/2006/relationships/slideLayout" Target="../slideLayouts/slideLayout4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jpeg"/><Relationship Id="rId1" Type="http://schemas.openxmlformats.org/officeDocument/2006/relationships/slideLayout" Target="../slideLayouts/slideLayout4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eg"/><Relationship Id="rId1" Type="http://schemas.openxmlformats.org/officeDocument/2006/relationships/slideLayout" Target="../slideLayouts/slideLayout4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jpeg"/><Relationship Id="rId1" Type="http://schemas.openxmlformats.org/officeDocument/2006/relationships/slideLayout" Target="../slideLayouts/slideLayout4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jpeg"/><Relationship Id="rId1" Type="http://schemas.openxmlformats.org/officeDocument/2006/relationships/slideLayout" Target="../slideLayouts/slideLayout4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jpeg"/><Relationship Id="rId1" Type="http://schemas.openxmlformats.org/officeDocument/2006/relationships/slideLayout" Target="../slideLayouts/slideLayout4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eg"/><Relationship Id="rId1" Type="http://schemas.openxmlformats.org/officeDocument/2006/relationships/slideLayout" Target="../slideLayouts/slideLayout4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jpeg"/><Relationship Id="rId1" Type="http://schemas.openxmlformats.org/officeDocument/2006/relationships/slideLayout" Target="../slideLayouts/slideLayout4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jpeg"/><Relationship Id="rId1" Type="http://schemas.openxmlformats.org/officeDocument/2006/relationships/slideLayout" Target="../slideLayouts/slideLayout4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jpeg"/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jpeg"/><Relationship Id="rId1" Type="http://schemas.openxmlformats.org/officeDocument/2006/relationships/slideLayout" Target="../slideLayouts/slideLayout4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jpeg"/><Relationship Id="rId1" Type="http://schemas.openxmlformats.org/officeDocument/2006/relationships/slideLayout" Target="../slideLayouts/slideLayout4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jpeg"/><Relationship Id="rId1" Type="http://schemas.openxmlformats.org/officeDocument/2006/relationships/slideLayout" Target="../slideLayouts/slideLayout4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jpeg"/><Relationship Id="rId1" Type="http://schemas.openxmlformats.org/officeDocument/2006/relationships/slideLayout" Target="../slideLayouts/slideLayout4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jpeg"/><Relationship Id="rId1" Type="http://schemas.openxmlformats.org/officeDocument/2006/relationships/slideLayout" Target="../slideLayouts/slideLayout4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jpeg"/><Relationship Id="rId1" Type="http://schemas.openxmlformats.org/officeDocument/2006/relationships/slideLayout" Target="../slideLayouts/slideLayout4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jpeg"/><Relationship Id="rId1" Type="http://schemas.openxmlformats.org/officeDocument/2006/relationships/slideLayout" Target="../slideLayouts/slideLayout4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jpeg"/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jpeg"/><Relationship Id="rId1" Type="http://schemas.openxmlformats.org/officeDocument/2006/relationships/slideLayout" Target="../slideLayouts/slideLayout4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jpeg"/><Relationship Id="rId1" Type="http://schemas.openxmlformats.org/officeDocument/2006/relationships/slideLayout" Target="../slideLayouts/slideLayout4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jpeg"/><Relationship Id="rId1" Type="http://schemas.openxmlformats.org/officeDocument/2006/relationships/slideLayout" Target="../slideLayouts/slideLayout4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jpeg"/><Relationship Id="rId1" Type="http://schemas.openxmlformats.org/officeDocument/2006/relationships/slideLayout" Target="../slideLayouts/slideLayout4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jpe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jpeg"/><Relationship Id="rId1" Type="http://schemas.openxmlformats.org/officeDocument/2006/relationships/slideLayout" Target="../slideLayouts/slideLayout4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jpeg"/><Relationship Id="rId1" Type="http://schemas.openxmlformats.org/officeDocument/2006/relationships/slideLayout" Target="../slideLayouts/slideLayout4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jpeg"/><Relationship Id="rId1" Type="http://schemas.openxmlformats.org/officeDocument/2006/relationships/slideLayout" Target="../slideLayouts/slideLayout4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jpeg"/><Relationship Id="rId1" Type="http://schemas.openxmlformats.org/officeDocument/2006/relationships/slideLayout" Target="../slideLayouts/slideLayout4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jpeg"/><Relationship Id="rId1" Type="http://schemas.openxmlformats.org/officeDocument/2006/relationships/slideLayout" Target="../slideLayouts/slideLayout4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jpeg"/><Relationship Id="rId1" Type="http://schemas.openxmlformats.org/officeDocument/2006/relationships/slideLayout" Target="../slideLayouts/slideLayout4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jpeg"/><Relationship Id="rId1" Type="http://schemas.openxmlformats.org/officeDocument/2006/relationships/slideLayout" Target="../slideLayouts/slideLayout4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jpeg"/><Relationship Id="rId1" Type="http://schemas.openxmlformats.org/officeDocument/2006/relationships/slideLayout" Target="../slideLayouts/slideLayout4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jpeg"/><Relationship Id="rId1" Type="http://schemas.openxmlformats.org/officeDocument/2006/relationships/slideLayout" Target="../slideLayouts/slideLayout4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jpeg"/><Relationship Id="rId1" Type="http://schemas.openxmlformats.org/officeDocument/2006/relationships/slideLayout" Target="../slideLayouts/slideLayout4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jpeg"/><Relationship Id="rId1" Type="http://schemas.openxmlformats.org/officeDocument/2006/relationships/slideLayout" Target="../slideLayouts/slideLayout4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jpeg"/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jpeg"/><Relationship Id="rId1" Type="http://schemas.openxmlformats.org/officeDocument/2006/relationships/slideLayout" Target="../slideLayouts/slideLayout4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jpeg"/><Relationship Id="rId1" Type="http://schemas.openxmlformats.org/officeDocument/2006/relationships/slideLayout" Target="../slideLayouts/slideLayout4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jpeg"/><Relationship Id="rId1" Type="http://schemas.openxmlformats.org/officeDocument/2006/relationships/slideLayout" Target="../slideLayouts/slideLayout4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jpeg"/><Relationship Id="rId1" Type="http://schemas.openxmlformats.org/officeDocument/2006/relationships/slideLayout" Target="../slideLayouts/slideLayout4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jpeg"/><Relationship Id="rId1" Type="http://schemas.openxmlformats.org/officeDocument/2006/relationships/slideLayout" Target="../slideLayouts/slideLayout4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jpeg"/><Relationship Id="rId1" Type="http://schemas.openxmlformats.org/officeDocument/2006/relationships/slideLayout" Target="../slideLayouts/slideLayout4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jpeg"/><Relationship Id="rId1" Type="http://schemas.openxmlformats.org/officeDocument/2006/relationships/slideLayout" Target="../slideLayouts/slideLayout4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jpeg"/><Relationship Id="rId1" Type="http://schemas.openxmlformats.org/officeDocument/2006/relationships/slideLayout" Target="../slideLayouts/slideLayout4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jpeg"/><Relationship Id="rId2" Type="http://schemas.openxmlformats.org/officeDocument/2006/relationships/image" Target="../media/image503.jpeg"/><Relationship Id="rId1" Type="http://schemas.openxmlformats.org/officeDocument/2006/relationships/slideLayout" Target="../slideLayouts/slideLayout4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jpeg"/><Relationship Id="rId1" Type="http://schemas.openxmlformats.org/officeDocument/2006/relationships/slideLayout" Target="../slideLayouts/slideLayout4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jpeg"/><Relationship Id="rId1" Type="http://schemas.openxmlformats.org/officeDocument/2006/relationships/slideLayout" Target="../slideLayouts/slideLayout4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jpeg"/><Relationship Id="rId1" Type="http://schemas.openxmlformats.org/officeDocument/2006/relationships/slideLayout" Target="../slideLayouts/slideLayout4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jpeg"/><Relationship Id="rId1" Type="http://schemas.openxmlformats.org/officeDocument/2006/relationships/slideLayout" Target="../slideLayouts/slideLayout4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jpeg"/><Relationship Id="rId1" Type="http://schemas.openxmlformats.org/officeDocument/2006/relationships/slideLayout" Target="../slideLayouts/slideLayout4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jpeg"/><Relationship Id="rId1" Type="http://schemas.openxmlformats.org/officeDocument/2006/relationships/slideLayout" Target="../slideLayouts/slideLayout4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jpeg"/><Relationship Id="rId1" Type="http://schemas.openxmlformats.org/officeDocument/2006/relationships/slideLayout" Target="../slideLayouts/slideLayout4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jpeg"/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jpeg"/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jpeg"/><Relationship Id="rId1" Type="http://schemas.openxmlformats.org/officeDocument/2006/relationships/slideLayout" Target="../slideLayouts/slideLayout4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jpeg"/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jpeg"/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jpeg"/><Relationship Id="rId1" Type="http://schemas.openxmlformats.org/officeDocument/2006/relationships/slideLayout" Target="../slideLayouts/slideLayout4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jpeg"/><Relationship Id="rId1" Type="http://schemas.openxmlformats.org/officeDocument/2006/relationships/slideLayout" Target="../slideLayouts/slideLayout4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jpeg"/><Relationship Id="rId1" Type="http://schemas.openxmlformats.org/officeDocument/2006/relationships/slideLayout" Target="../slideLayouts/slideLayout4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jpeg"/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jpeg"/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jpeg"/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jpeg"/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jpeg"/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jpeg"/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jpeg"/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79551"/>
            <a:ext cx="9143999" cy="863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64104" y="3306826"/>
            <a:ext cx="4415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09" dirty="0">
                <a:solidFill>
                  <a:srgbClr val="252525"/>
                </a:solidFill>
                <a:latin typeface="Arial"/>
                <a:cs typeface="Arial"/>
              </a:rPr>
              <a:t>Oracle</a:t>
            </a:r>
            <a:r>
              <a:rPr sz="2100" spc="1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00" spc="395" dirty="0">
                <a:solidFill>
                  <a:srgbClr val="252525"/>
                </a:solidFill>
                <a:latin typeface="Arial"/>
                <a:cs typeface="Arial"/>
              </a:rPr>
              <a:t>Sql</a:t>
            </a:r>
            <a:r>
              <a:rPr sz="2100" spc="1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00" spc="720" dirty="0">
                <a:solidFill>
                  <a:srgbClr val="252525"/>
                </a:solidFill>
                <a:latin typeface="Arial"/>
                <a:cs typeface="Arial"/>
              </a:rPr>
              <a:t>for</a:t>
            </a:r>
            <a:r>
              <a:rPr sz="2100" spc="1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00" spc="385" dirty="0">
                <a:solidFill>
                  <a:srgbClr val="252525"/>
                </a:solidFill>
                <a:latin typeface="Arial"/>
                <a:cs typeface="Arial"/>
              </a:rPr>
              <a:t>developers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05784" y="1030224"/>
            <a:ext cx="2040636" cy="1461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939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" dirty="0"/>
              <a:t>Table </a:t>
            </a:r>
            <a:r>
              <a:rPr sz="2600" spc="-5" dirty="0"/>
              <a:t>of</a:t>
            </a:r>
            <a:r>
              <a:rPr sz="2600" spc="-70" dirty="0"/>
              <a:t> </a:t>
            </a:r>
            <a:r>
              <a:rPr sz="2600" spc="-10" dirty="0"/>
              <a:t>Contents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80644" y="877824"/>
            <a:ext cx="408432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396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952500"/>
            <a:ext cx="6708648" cy="1620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593339"/>
            <a:ext cx="6466205" cy="1673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Tips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Tricks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SELECT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Statements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(contd.):</a:t>
            </a: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simple operands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Some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tend to produced speedy results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than other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operators.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course,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may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choice 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clauses, but  sometimes you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do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choice.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simpler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operands,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exact numbers,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provides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best overall performance. 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includes multiple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expressions,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generally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performance benefit gained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ordering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various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expressions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particular</a:t>
            </a:r>
            <a:r>
              <a:rPr sz="1350" spc="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order.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because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Query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Optimizer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does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you, saving you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effort.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There are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few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exceptions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this, which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discussed further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lesson.</a:t>
            </a:r>
            <a:r>
              <a:rPr sz="135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contd.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7200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Tips </a:t>
            </a:r>
            <a:r>
              <a:rPr sz="2600" dirty="0"/>
              <a:t>And </a:t>
            </a:r>
            <a:r>
              <a:rPr sz="2600" spc="-30" dirty="0"/>
              <a:t>Tricks </a:t>
            </a:r>
            <a:r>
              <a:rPr sz="2600" dirty="0"/>
              <a:t>In </a:t>
            </a:r>
            <a:r>
              <a:rPr sz="2600" spc="-5" dirty="0"/>
              <a:t>Select </a:t>
            </a:r>
            <a:r>
              <a:rPr sz="2600" spc="-15" dirty="0"/>
              <a:t>Statement</a:t>
            </a:r>
            <a:r>
              <a:rPr sz="2600" spc="-85" dirty="0"/>
              <a:t> </a:t>
            </a:r>
            <a:r>
              <a:rPr sz="2600" spc="-10" dirty="0"/>
              <a:t>Contd..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626173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Don’t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include code that does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do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anything</a:t>
            </a:r>
            <a:endParaRPr sz="1200">
              <a:latin typeface="Tahoma"/>
              <a:cs typeface="Tahoma"/>
            </a:endParaRPr>
          </a:p>
          <a:p>
            <a:pPr marL="177800" marR="5080" indent="-177800">
              <a:lnSpc>
                <a:spcPct val="170000"/>
              </a:lnSpc>
              <a:buChar char="•"/>
              <a:tabLst>
                <a:tab pos="177800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may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sound obvious.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However,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 scenario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seen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off-the-shelf applications.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example, you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may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code which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given</a:t>
            </a:r>
            <a:r>
              <a:rPr sz="1200" spc="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below: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6376" y="1908048"/>
            <a:ext cx="3101340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9260" y="3119627"/>
            <a:ext cx="3180588" cy="437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4727" y="2345817"/>
            <a:ext cx="7139305" cy="20250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run,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 returned. It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just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wasting SQL Server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resources.</a:t>
            </a:r>
            <a:endParaRPr sz="1350">
              <a:latin typeface="Carlito"/>
              <a:cs typeface="Carlito"/>
            </a:endParaRPr>
          </a:p>
          <a:p>
            <a:pPr marL="12700" marR="57023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default,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some developers routinely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include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code,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similar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one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given above,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 their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clauses when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they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make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string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comparisons.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example:</a:t>
            </a:r>
            <a:endParaRPr sz="13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text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decreases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performance.</a:t>
            </a: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36525" algn="l"/>
              </a:tabLst>
            </a:pP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If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your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database 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has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been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configured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case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-sensitive,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using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text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does decrease performance.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However,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such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case,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technique described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below,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along  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appropriate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question: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755" y="4352544"/>
            <a:ext cx="3209544" cy="41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244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74548" y="868680"/>
            <a:ext cx="5736336" cy="1313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3592" y="2204085"/>
            <a:ext cx="8152765" cy="1261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Tips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Tricks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SELECT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Statements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(contd.):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If you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leading character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LIKE clause, then the Query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Optimizer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has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ability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potentially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perform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query.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Thus speeding performance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reducing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load on SQL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engine.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However,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the</a:t>
            </a:r>
            <a:r>
              <a:rPr sz="1350" spc="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leading</a:t>
            </a:r>
            <a:endParaRPr sz="1350">
              <a:latin typeface="Carlito"/>
              <a:cs typeface="Carlito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</a:pP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character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65" dirty="0">
                <a:solidFill>
                  <a:srgbClr val="252525"/>
                </a:solidFill>
                <a:latin typeface="Arial"/>
                <a:cs typeface="Arial"/>
              </a:rPr>
              <a:t>LIKE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clause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“wildcard”,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then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Query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Optimizer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will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not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be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able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use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an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Index.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Here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table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scan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must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run, thus reducing performance and taking more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time.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more leading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characters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LIKE  clause, it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more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likely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Query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Optimizer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find and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suitable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330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58368" y="848867"/>
            <a:ext cx="6716268" cy="1819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5551" y="2593339"/>
            <a:ext cx="7825105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Tips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Tricks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SELECT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Statements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(contd.):</a:t>
            </a: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Assuming there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useful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customer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number,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Query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Optimizer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locate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range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much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faster 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BETWEEN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clause. This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much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faster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than 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find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series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 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 (which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really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just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another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clause).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Efficient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Non-index 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sequencing: Oracle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evaluates un-indexed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equations,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linked 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verb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bottom-up fashion. This means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(last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list)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evaluated,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if it 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found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TRUE,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second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tested. Always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try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position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most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expensive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sequencing. Oracle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evaluates un-indexed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equations,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linked  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verb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top-down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fashion. This means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(first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list)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evaluated,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if it is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found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FALSE,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second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tested. Always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try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position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most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expensive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last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sequencing.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863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306425" y="1540891"/>
            <a:ext cx="8670925" cy="3319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Tips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Tricks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 </a:t>
            </a:r>
            <a:r>
              <a:rPr sz="1350" spc="-229" dirty="0">
                <a:solidFill>
                  <a:srgbClr val="252525"/>
                </a:solidFill>
                <a:latin typeface="Arial"/>
                <a:cs typeface="Arial"/>
              </a:rPr>
              <a:t>SELECT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Statements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(contd.):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Don’t 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use </a:t>
            </a:r>
            <a:r>
              <a:rPr sz="1350" spc="-204" dirty="0">
                <a:solidFill>
                  <a:srgbClr val="252525"/>
                </a:solidFill>
                <a:latin typeface="Arial"/>
                <a:cs typeface="Arial"/>
              </a:rPr>
              <a:t>ORDER </a:t>
            </a:r>
            <a:r>
              <a:rPr sz="1350" spc="-225" dirty="0">
                <a:solidFill>
                  <a:srgbClr val="252525"/>
                </a:solidFill>
                <a:latin typeface="Arial"/>
                <a:cs typeface="Arial"/>
              </a:rPr>
              <a:t>BY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your </a:t>
            </a:r>
            <a:r>
              <a:rPr sz="1350" spc="-229" dirty="0">
                <a:solidFill>
                  <a:srgbClr val="252525"/>
                </a:solidFill>
                <a:latin typeface="Arial"/>
                <a:cs typeface="Arial"/>
              </a:rPr>
              <a:t>SELECT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statements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unless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you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really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need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to: 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The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adds a lot of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extra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overhead.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example: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Sometimes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may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more efficient to sort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client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server.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other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cases,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client does not even need sorted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achieve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goal. The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key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remember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you should not automatically sort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unless you know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necessary.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Whenever SQL Server has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perform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sorting  operation,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additional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resources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be used to perform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task.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Sorting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often occurs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following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Transact-SQL statements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executed:</a:t>
            </a:r>
            <a:endParaRPr sz="1350">
              <a:latin typeface="Carlito"/>
              <a:cs typeface="Carlito"/>
            </a:endParaRPr>
          </a:p>
          <a:p>
            <a:pPr marL="12700" marR="7889875" indent="3810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SELECT  DISTINCT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UNION</a:t>
            </a:r>
            <a:endParaRPr sz="1350">
              <a:latin typeface="Carlito"/>
              <a:cs typeface="Carlito"/>
            </a:endParaRPr>
          </a:p>
          <a:p>
            <a:pPr marL="12700" marR="14604">
              <a:lnSpc>
                <a:spcPct val="100000"/>
              </a:lnSpc>
              <a:spcBef>
                <a:spcPts val="5"/>
              </a:spcBef>
            </a:pP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,generally 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critical as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happens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much less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often) In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many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cases, these commands cannot be avoided. On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other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hand, there are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few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ways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which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sorting overhead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reduced,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like: Keep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sorted to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minimum. Do this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those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absolutely need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sorted.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Keep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to be  sorted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minimum. 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other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words,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sort more columns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required.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Keep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width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(physical size)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sorted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minimum. Sort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datatypes instead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character</a:t>
            </a:r>
            <a:r>
              <a:rPr sz="1350" spc="-1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datatypes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3023" y="769619"/>
            <a:ext cx="4137660" cy="765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025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Summary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257300" y="917447"/>
            <a:ext cx="5352288" cy="2700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5876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 </a:t>
            </a:r>
            <a:r>
              <a:rPr sz="2600" dirty="0"/>
              <a:t>-</a:t>
            </a:r>
            <a:r>
              <a:rPr sz="2600" spc="-45" dirty="0"/>
              <a:t> </a:t>
            </a:r>
            <a:r>
              <a:rPr sz="2600" spc="-5" dirty="0"/>
              <a:t>Questions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098803" y="1191767"/>
            <a:ext cx="6117336" cy="3052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5876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 </a:t>
            </a:r>
            <a:r>
              <a:rPr sz="2600" dirty="0"/>
              <a:t>-</a:t>
            </a:r>
            <a:r>
              <a:rPr sz="2600" spc="-45" dirty="0"/>
              <a:t> </a:t>
            </a:r>
            <a:r>
              <a:rPr sz="2600" spc="-5" dirty="0"/>
              <a:t>Questions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481327" y="1275588"/>
            <a:ext cx="5923788" cy="2113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673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Lesson 4: </a:t>
            </a:r>
            <a:r>
              <a:rPr sz="2600" spc="-10" dirty="0"/>
              <a:t>Aggregate(GROUP)</a:t>
            </a:r>
            <a:r>
              <a:rPr sz="2600" spc="-15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00455" y="984503"/>
            <a:ext cx="6833616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11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Types </a:t>
            </a:r>
            <a:r>
              <a:rPr sz="2600" spc="-5" dirty="0"/>
              <a:t>of </a:t>
            </a:r>
            <a:r>
              <a:rPr sz="2600" dirty="0"/>
              <a:t>SQL</a:t>
            </a:r>
            <a:r>
              <a:rPr sz="2600" spc="-9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47700" y="746759"/>
            <a:ext cx="4232147" cy="2191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3703" y="2960370"/>
            <a:ext cx="6385560" cy="1466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Functions:</a:t>
            </a:r>
            <a:endParaRPr sz="1350">
              <a:latin typeface="Carlito"/>
              <a:cs typeface="Carlito"/>
            </a:endParaRPr>
          </a:p>
          <a:p>
            <a:pPr marL="12700" marR="5080" indent="7239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to manipulate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variety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ways.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  help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making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basic query block more powerful. Functions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may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perform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calculations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alter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formats for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display,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convert 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types,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etc.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 are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similar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they manipulate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items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result.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Functions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differ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operators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which they appear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their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arguments. This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allows  them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zero,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one,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two,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more arguments: function(argument,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argument,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...)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168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" dirty="0"/>
              <a:t>Table </a:t>
            </a:r>
            <a:r>
              <a:rPr sz="2600" spc="-5" dirty="0"/>
              <a:t>of</a:t>
            </a:r>
            <a:r>
              <a:rPr sz="2600" spc="-70" dirty="0"/>
              <a:t> </a:t>
            </a:r>
            <a:r>
              <a:rPr sz="2600" spc="-10" dirty="0"/>
              <a:t>Contents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50163" y="914400"/>
            <a:ext cx="4777740" cy="2354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854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Types </a:t>
            </a:r>
            <a:r>
              <a:rPr sz="2600" spc="-5" dirty="0"/>
              <a:t>of </a:t>
            </a:r>
            <a:r>
              <a:rPr sz="2600" dirty="0"/>
              <a:t>SQL</a:t>
            </a:r>
            <a:r>
              <a:rPr sz="2600" spc="-9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7730490" cy="364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There are two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types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functions:</a:t>
            </a:r>
            <a:endParaRPr sz="1200">
              <a:latin typeface="Tahoma"/>
              <a:cs typeface="Tahoma"/>
            </a:endParaRPr>
          </a:p>
          <a:p>
            <a:pPr marL="469900" marR="6985" algn="just">
              <a:lnSpc>
                <a:spcPct val="150000"/>
              </a:lnSpc>
              <a:spcBef>
                <a:spcPts val="29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SQL functions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User-defined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functions.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SQL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functions: SQL functions 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built into most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DBMS and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are  available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various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appropriate SQL statements. SQL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functions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further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categorized as: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Single-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Row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functions: Single-row functions return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single result row for every row 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queried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Table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or</a:t>
            </a:r>
            <a:r>
              <a:rPr sz="1200" spc="3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View.</a:t>
            </a:r>
            <a:endParaRPr sz="1200">
              <a:latin typeface="Tahoma"/>
              <a:cs typeface="Tahoma"/>
            </a:endParaRPr>
          </a:p>
          <a:p>
            <a:pPr marL="469900" algn="just">
              <a:lnSpc>
                <a:spcPct val="100000"/>
              </a:lnSpc>
              <a:spcBef>
                <a:spcPts val="1005"/>
              </a:spcBef>
            </a:pP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For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Aggregate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functions: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Aggregate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functions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return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single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row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based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groups</a:t>
            </a:r>
            <a:r>
              <a:rPr sz="120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rows,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rather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than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endParaRPr sz="1200">
              <a:latin typeface="Tahoma"/>
              <a:cs typeface="Tahoma"/>
            </a:endParaRPr>
          </a:p>
          <a:p>
            <a:pPr marL="469900" algn="just">
              <a:lnSpc>
                <a:spcPct val="100000"/>
              </a:lnSpc>
              <a:spcBef>
                <a:spcPts val="72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single rows.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example: MAX, MIN,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COUNT,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etc.</a:t>
            </a:r>
            <a:endParaRPr sz="1200">
              <a:latin typeface="Tahoma"/>
              <a:cs typeface="Tahoma"/>
            </a:endParaRPr>
          </a:p>
          <a:p>
            <a:pPr marL="469900" marR="6985" algn="just">
              <a:lnSpc>
                <a:spcPct val="150000"/>
              </a:lnSpc>
              <a:spcBef>
                <a:spcPts val="285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User-defined functions: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 write user-defined functions in PL/SQL or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Java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provide functionality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that  is not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available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SQL or SQL functions.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User-defined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functions can appear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 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SQL statement wherever  SQL functions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can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appear,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wherever an expression can</a:t>
            </a:r>
            <a:r>
              <a:rPr sz="1200" spc="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occur.</a:t>
            </a:r>
            <a:endParaRPr sz="1200">
              <a:latin typeface="Tahoma"/>
              <a:cs typeface="Tahoma"/>
            </a:endParaRPr>
          </a:p>
          <a:p>
            <a:pPr marL="469900" marR="5080" algn="just">
              <a:lnSpc>
                <a:spcPct val="150000"/>
              </a:lnSpc>
              <a:spcBef>
                <a:spcPts val="290"/>
              </a:spcBef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example: User-defined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functions can be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the following: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select list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SELECT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statement  The condition 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WHERE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clause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CONNECT </a:t>
            </a:r>
            <a:r>
              <a:rPr sz="1200" spc="-55" dirty="0">
                <a:solidFill>
                  <a:srgbClr val="252525"/>
                </a:solidFill>
                <a:latin typeface="Tahoma"/>
                <a:cs typeface="Tahoma"/>
              </a:rPr>
              <a:t>BY,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START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WITH, ORDER </a:t>
            </a:r>
            <a:r>
              <a:rPr sz="1200" spc="-55" dirty="0">
                <a:solidFill>
                  <a:srgbClr val="252525"/>
                </a:solidFill>
                <a:latin typeface="Tahoma"/>
                <a:cs typeface="Tahoma"/>
              </a:rPr>
              <a:t>BY,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GROUP BY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clauses The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clause of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INSERT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statement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clause of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UPDATE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statement example: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ABS,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ROUND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etc.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</a:t>
            </a:r>
            <a:r>
              <a:rPr sz="2600" spc="-10" dirty="0"/>
              <a:t>Group</a:t>
            </a:r>
            <a:r>
              <a:rPr sz="2600" spc="-10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00455" y="891539"/>
            <a:ext cx="5897880" cy="1572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4339" y="2593339"/>
            <a:ext cx="5522595" cy="1261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Aggregate (Group)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Functions:</a:t>
            </a:r>
            <a:endParaRPr sz="1350">
              <a:latin typeface="Carlito"/>
              <a:cs typeface="Carlito"/>
            </a:endParaRPr>
          </a:p>
          <a:p>
            <a:pPr marL="12700" marR="5080" indent="723900" algn="just">
              <a:lnSpc>
                <a:spcPct val="100000"/>
              </a:lnSpc>
            </a:pPr>
            <a:r>
              <a:rPr sz="1350" spc="-204" dirty="0">
                <a:solidFill>
                  <a:srgbClr val="252525"/>
                </a:solidFill>
                <a:latin typeface="Arial"/>
                <a:cs typeface="Arial"/>
              </a:rPr>
              <a:t>SQL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provides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set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“built</a:t>
            </a:r>
            <a:r>
              <a:rPr sz="1350" spc="20" dirty="0">
                <a:solidFill>
                  <a:srgbClr val="252525"/>
                </a:solidFill>
                <a:latin typeface="Carlito"/>
                <a:cs typeface="Carlito"/>
              </a:rPr>
              <a:t>-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in”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functions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for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producing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single value 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for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an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entire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group.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These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functions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are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called </a:t>
            </a:r>
            <a:r>
              <a:rPr sz="1350" spc="-125" dirty="0">
                <a:solidFill>
                  <a:srgbClr val="252525"/>
                </a:solidFill>
                <a:latin typeface="Arial"/>
                <a:cs typeface="Arial"/>
              </a:rPr>
              <a:t>as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“Set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functions”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or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“Aggregate 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(Group)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functions”.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These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functions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can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work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on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“normal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result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table”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or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“grouped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result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table”.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If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result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not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grouped,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then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aggregate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will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be</a:t>
            </a:r>
            <a:endParaRPr sz="13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taken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whole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result</a:t>
            </a:r>
            <a:r>
              <a:rPr sz="135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631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0" dirty="0"/>
              <a:t>Syntax </a:t>
            </a:r>
            <a:r>
              <a:rPr sz="2600" spc="-5" dirty="0"/>
              <a:t>GROUP </a:t>
            </a:r>
            <a:r>
              <a:rPr sz="2600" spc="-40" dirty="0"/>
              <a:t>BY </a:t>
            </a:r>
            <a:r>
              <a:rPr sz="2600" dirty="0"/>
              <a:t>&amp; </a:t>
            </a:r>
            <a:r>
              <a:rPr sz="2600" spc="-20" dirty="0"/>
              <a:t>HAVING</a:t>
            </a:r>
            <a:r>
              <a:rPr sz="2600" spc="-70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91895" y="1156716"/>
            <a:ext cx="5475732" cy="2421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5210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Listing of </a:t>
            </a:r>
            <a:r>
              <a:rPr sz="2600" spc="-10" dirty="0"/>
              <a:t>Group</a:t>
            </a:r>
            <a:r>
              <a:rPr sz="2600" spc="-100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54736" y="766572"/>
            <a:ext cx="4703064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3476" y="2852420"/>
            <a:ext cx="6805930" cy="1569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Aggregate (Group)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Functions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supported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SQL:</a:t>
            </a:r>
            <a:endParaRPr sz="1350">
              <a:latin typeface="Carlito"/>
              <a:cs typeface="Carlito"/>
            </a:endParaRPr>
          </a:p>
          <a:p>
            <a:pPr marL="12700" marR="5080" indent="685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All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above functions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(for example,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entire table),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are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therefore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known </a:t>
            </a:r>
            <a:r>
              <a:rPr sz="1350" spc="-125" dirty="0">
                <a:solidFill>
                  <a:srgbClr val="252525"/>
                </a:solidFill>
                <a:latin typeface="Arial"/>
                <a:cs typeface="Arial"/>
              </a:rPr>
              <a:t>as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“Group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(or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Aggregate)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functions”. </a:t>
            </a:r>
            <a:r>
              <a:rPr sz="1350" spc="-120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Group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function 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can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used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on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subset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Aggregate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 ignore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column. 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include 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NVL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Aggregate</a:t>
            </a:r>
            <a:r>
              <a:rPr sz="1350" spc="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functions.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Count(*):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Returns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table, including duplicates 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those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NULLs.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Count():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Returns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expression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NOT</a:t>
            </a:r>
            <a:r>
              <a:rPr sz="1350" spc="-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1912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Aggregate(Group)Functions </a:t>
            </a:r>
            <a:r>
              <a:rPr sz="2600" spc="-5" dirty="0"/>
              <a:t>Supported </a:t>
            </a:r>
            <a:r>
              <a:rPr sz="2600" spc="-15" dirty="0"/>
              <a:t>By</a:t>
            </a:r>
            <a:r>
              <a:rPr sz="2600" spc="-55" dirty="0"/>
              <a:t> </a:t>
            </a:r>
            <a:r>
              <a:rPr sz="2600" spc="-5" dirty="0"/>
              <a:t>SQL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772795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SUM(COL_NAME </a:t>
            </a:r>
            <a:r>
              <a:rPr sz="1200" b="1" dirty="0">
                <a:solidFill>
                  <a:srgbClr val="252525"/>
                </a:solidFill>
                <a:latin typeface="Tahoma"/>
                <a:cs typeface="Tahoma"/>
              </a:rPr>
              <a:t>|</a:t>
            </a:r>
            <a:r>
              <a:rPr sz="1200" b="1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EXPRESSION)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50000"/>
              </a:lnSpc>
              <a:spcBef>
                <a:spcPts val="290"/>
              </a:spcBef>
              <a:buChar char="•"/>
              <a:tabLst>
                <a:tab pos="154940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SUM returns the total of values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present in 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particular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“column”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“number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columns”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 are linked  together in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expression.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All the columns, which form the argument to SUM,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must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 numeric</a:t>
            </a:r>
            <a:r>
              <a:rPr sz="1200" spc="2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only.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1005"/>
              </a:spcBef>
              <a:buChar char="•"/>
              <a:tabLst>
                <a:tab pos="130175" algn="l"/>
              </a:tabLst>
            </a:pPr>
            <a:r>
              <a:rPr sz="1200" spc="-6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find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sum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subject for all students following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query is</a:t>
            </a:r>
            <a:r>
              <a:rPr sz="1200" spc="1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used: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45664" y="2159507"/>
            <a:ext cx="2857500" cy="352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83764" y="3002279"/>
            <a:ext cx="2819400" cy="333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6056" y="2724404"/>
            <a:ext cx="7827009" cy="1673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5890" indent="-123825">
              <a:lnSpc>
                <a:spcPct val="100000"/>
              </a:lnSpc>
              <a:spcBef>
                <a:spcPts val="105"/>
              </a:spcBef>
              <a:buChar char="•"/>
              <a:tabLst>
                <a:tab pos="136525" algn="l"/>
              </a:tabLst>
            </a:pPr>
            <a:r>
              <a:rPr sz="1350" spc="-16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find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yearly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compensation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staff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from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department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20,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following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query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used: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"/>
              <a:buChar char="•"/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"/>
              <a:buChar char="•"/>
            </a:pPr>
            <a:endParaRPr sz="1300">
              <a:latin typeface="Arial"/>
              <a:cs typeface="Arial"/>
            </a:endParaRPr>
          </a:p>
          <a:p>
            <a:pPr marL="106680">
              <a:lnSpc>
                <a:spcPct val="100000"/>
              </a:lnSpc>
              <a:spcBef>
                <a:spcPts val="1140"/>
              </a:spcBef>
            </a:pPr>
            <a:r>
              <a:rPr sz="1350" b="1" dirty="0">
                <a:solidFill>
                  <a:srgbClr val="252525"/>
                </a:solidFill>
                <a:latin typeface="Carlito"/>
                <a:cs typeface="Carlito"/>
              </a:rPr>
              <a:t>-&gt; </a:t>
            </a:r>
            <a:r>
              <a:rPr sz="1350" b="1" spc="-10" dirty="0">
                <a:solidFill>
                  <a:srgbClr val="252525"/>
                </a:solidFill>
                <a:latin typeface="Carlito"/>
                <a:cs typeface="Carlito"/>
              </a:rPr>
              <a:t>AVG(COL_NAME </a:t>
            </a:r>
            <a:r>
              <a:rPr sz="1350" b="1" dirty="0">
                <a:solidFill>
                  <a:srgbClr val="252525"/>
                </a:solidFill>
                <a:latin typeface="Carlito"/>
                <a:cs typeface="Carlito"/>
              </a:rPr>
              <a:t>|</a:t>
            </a:r>
            <a:r>
              <a:rPr sz="1350" b="1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b="1" spc="-5" dirty="0">
                <a:solidFill>
                  <a:srgbClr val="252525"/>
                </a:solidFill>
                <a:latin typeface="Carlito"/>
                <a:cs typeface="Carlito"/>
              </a:rPr>
              <a:t>EXPRESSION)</a:t>
            </a:r>
            <a:endParaRPr sz="1350">
              <a:latin typeface="Carlito"/>
              <a:cs typeface="Carlito"/>
            </a:endParaRPr>
          </a:p>
          <a:p>
            <a:pPr marL="229870" lvl="1" indent="-123825">
              <a:lnSpc>
                <a:spcPct val="100000"/>
              </a:lnSpc>
              <a:spcBef>
                <a:spcPts val="740"/>
              </a:spcBef>
              <a:buChar char="•"/>
              <a:tabLst>
                <a:tab pos="230504" algn="l"/>
              </a:tabLst>
            </a:pPr>
            <a:r>
              <a:rPr sz="1350" spc="-175" dirty="0">
                <a:solidFill>
                  <a:srgbClr val="252525"/>
                </a:solidFill>
                <a:latin typeface="Arial"/>
                <a:cs typeface="Arial"/>
              </a:rPr>
              <a:t>AVG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similar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SUM. </a:t>
            </a:r>
            <a:r>
              <a:rPr sz="1350" spc="-175" dirty="0">
                <a:solidFill>
                  <a:srgbClr val="252525"/>
                </a:solidFill>
                <a:latin typeface="Arial"/>
                <a:cs typeface="Arial"/>
              </a:rPr>
              <a:t>AVG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returns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average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140" dirty="0">
                <a:solidFill>
                  <a:srgbClr val="252525"/>
                </a:solidFill>
                <a:latin typeface="Arial"/>
                <a:cs typeface="Arial"/>
              </a:rPr>
              <a:t>NUMBER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values. 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restrictions, which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apply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on</a:t>
            </a:r>
            <a:r>
              <a:rPr sz="1350" spc="-2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20" dirty="0">
                <a:solidFill>
                  <a:srgbClr val="252525"/>
                </a:solidFill>
                <a:latin typeface="Arial"/>
                <a:cs typeface="Arial"/>
              </a:rPr>
              <a:t>SUM</a:t>
            </a:r>
            <a:endParaRPr sz="1350">
              <a:latin typeface="Arial"/>
              <a:cs typeface="Arial"/>
            </a:endParaRPr>
          </a:p>
          <a:p>
            <a:pPr marL="10668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also, apply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AVG.</a:t>
            </a:r>
            <a:endParaRPr sz="1350">
              <a:latin typeface="Carlito"/>
              <a:cs typeface="Carlito"/>
            </a:endParaRPr>
          </a:p>
          <a:p>
            <a:pPr marL="267970" lvl="1" indent="-123825">
              <a:lnSpc>
                <a:spcPct val="100000"/>
              </a:lnSpc>
              <a:buChar char="•"/>
              <a:tabLst>
                <a:tab pos="268605" algn="l"/>
              </a:tabLst>
            </a:pPr>
            <a:r>
              <a:rPr sz="1350" spc="-16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find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average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salary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staff,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following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query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used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30011" y="4017264"/>
            <a:ext cx="2913888" cy="9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1912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Aggregate(Group)Functions </a:t>
            </a:r>
            <a:r>
              <a:rPr sz="2600" spc="-5" dirty="0"/>
              <a:t>Supported </a:t>
            </a:r>
            <a:r>
              <a:rPr sz="2600" spc="-15" dirty="0"/>
              <a:t>By</a:t>
            </a:r>
            <a:r>
              <a:rPr sz="2600" spc="-55" dirty="0"/>
              <a:t> </a:t>
            </a:r>
            <a:r>
              <a:rPr sz="2600" spc="-5" dirty="0"/>
              <a:t>SQL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2234183" y="1982723"/>
            <a:ext cx="2906268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963625"/>
            <a:ext cx="6292850" cy="1861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252525"/>
                </a:solidFill>
                <a:latin typeface="Tahoma"/>
                <a:cs typeface="Tahoma"/>
              </a:rPr>
              <a:t>COUNT(*)</a:t>
            </a:r>
            <a:endParaRPr sz="14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1055"/>
              </a:spcBef>
              <a:buChar char="•"/>
              <a:tabLst>
                <a:tab pos="130175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COUNT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returns the number of</a:t>
            </a:r>
            <a:r>
              <a:rPr sz="1200" spc="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rows.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1005"/>
              </a:spcBef>
              <a:buChar char="•"/>
              <a:tabLst>
                <a:tab pos="130175" algn="l"/>
              </a:tabLst>
            </a:pPr>
            <a:r>
              <a:rPr sz="1200" spc="-6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find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total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number of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staff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members,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following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query is</a:t>
            </a:r>
            <a:r>
              <a:rPr sz="1200" spc="2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used: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ahoma"/>
              <a:cs typeface="Tahoma"/>
            </a:endParaRPr>
          </a:p>
          <a:p>
            <a:pPr marL="57721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possible to restrict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operation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sz="1350" spc="-1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COUNT.</a:t>
            </a:r>
            <a:endParaRPr sz="1350">
              <a:latin typeface="Carlito"/>
              <a:cs typeface="Carlito"/>
            </a:endParaRPr>
          </a:p>
          <a:p>
            <a:pPr marL="156210" indent="-124460">
              <a:lnSpc>
                <a:spcPct val="100000"/>
              </a:lnSpc>
              <a:spcBef>
                <a:spcPts val="565"/>
              </a:spcBef>
              <a:buChar char="•"/>
              <a:tabLst>
                <a:tab pos="156845" algn="l"/>
              </a:tabLst>
            </a:pPr>
            <a:r>
              <a:rPr sz="1350" spc="-16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find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total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number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staff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members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department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10,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following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query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used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93264" y="2843783"/>
            <a:ext cx="2933700" cy="437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1472" y="3380613"/>
            <a:ext cx="671322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5890" indent="-123825">
              <a:lnSpc>
                <a:spcPct val="100000"/>
              </a:lnSpc>
              <a:spcBef>
                <a:spcPts val="105"/>
              </a:spcBef>
              <a:buChar char="•"/>
              <a:tabLst>
                <a:tab pos="136525" algn="l"/>
              </a:tabLst>
            </a:pPr>
            <a:r>
              <a:rPr sz="1350" spc="-16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find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total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number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staff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members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hired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after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‘01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-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JAN-02',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following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</a:t>
            </a:r>
            <a:r>
              <a:rPr sz="1350" spc="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used: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50235" y="3712464"/>
            <a:ext cx="2906267" cy="49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4656" y="4239869"/>
            <a:ext cx="6998334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aggregate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SELECT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names cannot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SELECT  unless 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1912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Aggregate(Group)Functions </a:t>
            </a:r>
            <a:r>
              <a:rPr sz="2600" spc="-5" dirty="0"/>
              <a:t>Supported </a:t>
            </a:r>
            <a:r>
              <a:rPr sz="2600" spc="-15" dirty="0"/>
              <a:t>By</a:t>
            </a:r>
            <a:r>
              <a:rPr sz="2600" spc="-55" dirty="0"/>
              <a:t> </a:t>
            </a:r>
            <a:r>
              <a:rPr sz="2600" spc="-5" dirty="0"/>
              <a:t>SQL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740981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MIN(COL_NAME </a:t>
            </a:r>
            <a:r>
              <a:rPr sz="1200" b="1" dirty="0">
                <a:solidFill>
                  <a:srgbClr val="252525"/>
                </a:solidFill>
                <a:latin typeface="Tahoma"/>
                <a:cs typeface="Tahoma"/>
              </a:rPr>
              <a:t>|</a:t>
            </a:r>
            <a:r>
              <a:rPr sz="1200" b="1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EXPRESSION)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1010"/>
              </a:spcBef>
              <a:buChar char="•"/>
              <a:tabLst>
                <a:tab pos="130175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MIN returns the lowest of the values from the column. MIN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accepts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columns, which are NON-NUMERIC</a:t>
            </a:r>
            <a:r>
              <a:rPr sz="1200" spc="3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too.</a:t>
            </a:r>
            <a:endParaRPr sz="1200">
              <a:latin typeface="Tahoma"/>
              <a:cs typeface="Tahoma"/>
            </a:endParaRPr>
          </a:p>
          <a:p>
            <a:pPr marL="177165" indent="-118110">
              <a:lnSpc>
                <a:spcPct val="100000"/>
              </a:lnSpc>
              <a:spcBef>
                <a:spcPts val="1005"/>
              </a:spcBef>
              <a:buChar char="•"/>
              <a:tabLst>
                <a:tab pos="177800" algn="l"/>
              </a:tabLst>
            </a:pPr>
            <a:r>
              <a:rPr sz="1200" spc="-6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find the minimum salary paid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staff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member,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following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query is</a:t>
            </a:r>
            <a:r>
              <a:rPr sz="1200" spc="2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used: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2995" y="1900427"/>
            <a:ext cx="2933700" cy="333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1095" y="2610611"/>
            <a:ext cx="2895600" cy="26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5304" y="2255011"/>
            <a:ext cx="6534150" cy="1445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5890" indent="-123825">
              <a:lnSpc>
                <a:spcPct val="100000"/>
              </a:lnSpc>
              <a:spcBef>
                <a:spcPts val="105"/>
              </a:spcBef>
              <a:buChar char="•"/>
              <a:tabLst>
                <a:tab pos="136525" algn="l"/>
              </a:tabLst>
            </a:pPr>
            <a:r>
              <a:rPr sz="1350" spc="-16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list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staff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member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who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alphabetically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heads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list,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following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query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used: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"/>
              <a:buChar char="•"/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"/>
              <a:buChar char="•"/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350" b="1" spc="-5" dirty="0">
                <a:solidFill>
                  <a:srgbClr val="252525"/>
                </a:solidFill>
                <a:latin typeface="Carlito"/>
                <a:cs typeface="Carlito"/>
              </a:rPr>
              <a:t>-&gt;MAX(COL_NAME </a:t>
            </a:r>
            <a:r>
              <a:rPr sz="1350" b="1" dirty="0">
                <a:solidFill>
                  <a:srgbClr val="252525"/>
                </a:solidFill>
                <a:latin typeface="Carlito"/>
                <a:cs typeface="Carlito"/>
              </a:rPr>
              <a:t>|</a:t>
            </a:r>
            <a:r>
              <a:rPr sz="1350" b="1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b="1" dirty="0">
                <a:solidFill>
                  <a:srgbClr val="252525"/>
                </a:solidFill>
                <a:latin typeface="Carlito"/>
                <a:cs typeface="Carlito"/>
              </a:rPr>
              <a:t>EXPRESSION)</a:t>
            </a:r>
            <a:endParaRPr sz="1350">
              <a:latin typeface="Carlito"/>
              <a:cs typeface="Carlito"/>
            </a:endParaRPr>
          </a:p>
          <a:p>
            <a:pPr marL="215265" lvl="1" indent="-123825">
              <a:lnSpc>
                <a:spcPct val="100000"/>
              </a:lnSpc>
              <a:spcBef>
                <a:spcPts val="900"/>
              </a:spcBef>
              <a:buChar char="•"/>
              <a:tabLst>
                <a:tab pos="215900" algn="l"/>
              </a:tabLst>
            </a:pP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MAX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reverse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MIN.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MAX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returns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maximum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value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from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among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list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values.</a:t>
            </a:r>
            <a:endParaRPr sz="1350">
              <a:latin typeface="Arial"/>
              <a:cs typeface="Arial"/>
            </a:endParaRPr>
          </a:p>
          <a:p>
            <a:pPr marL="215265" lvl="1" indent="-123825">
              <a:lnSpc>
                <a:spcPct val="100000"/>
              </a:lnSpc>
              <a:buChar char="•"/>
              <a:tabLst>
                <a:tab pos="215900" algn="l"/>
              </a:tabLst>
            </a:pPr>
            <a:r>
              <a:rPr sz="1350" spc="-16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find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maximum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marks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for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student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subject2,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following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query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used: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0176" y="3921252"/>
            <a:ext cx="2913888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911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Examples of </a:t>
            </a:r>
            <a:r>
              <a:rPr sz="2600" dirty="0"/>
              <a:t>Using </a:t>
            </a:r>
            <a:r>
              <a:rPr sz="2600" spc="-5" dirty="0"/>
              <a:t>GROUP</a:t>
            </a:r>
            <a:r>
              <a:rPr sz="2600" spc="-150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67155"/>
            <a:ext cx="3567684" cy="1629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5045" y="2669286"/>
            <a:ext cx="771652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Note:</a:t>
            </a:r>
            <a:endParaRPr sz="1350">
              <a:latin typeface="Carlito"/>
              <a:cs typeface="Carlito"/>
            </a:endParaRPr>
          </a:p>
          <a:p>
            <a:pPr marL="12700" marR="5080" indent="7239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 returns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value, which counts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fetched 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student_marks  table.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thetable are treated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one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group.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Functions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give one  result per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group.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the whole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certain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sz="1350" spc="-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854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GROUP </a:t>
            </a:r>
            <a:r>
              <a:rPr sz="2600" spc="-40" dirty="0"/>
              <a:t>BY</a:t>
            </a:r>
            <a:r>
              <a:rPr sz="2600" spc="-110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26363" y="906780"/>
            <a:ext cx="4433316" cy="1248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5104" y="2287905"/>
            <a:ext cx="7973695" cy="2290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Usage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HAVING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clauses:</a:t>
            </a:r>
            <a:endParaRPr sz="1350">
              <a:latin typeface="Carlito"/>
              <a:cs typeface="Carlito"/>
            </a:endParaRPr>
          </a:p>
          <a:p>
            <a:pPr marL="697865">
              <a:lnSpc>
                <a:spcPct val="100000"/>
              </a:lnSpc>
            </a:pP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All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29" dirty="0">
                <a:solidFill>
                  <a:srgbClr val="252525"/>
                </a:solidFill>
                <a:latin typeface="Arial"/>
                <a:cs typeface="Arial"/>
              </a:rPr>
              <a:t>SELECT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statements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we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have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used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until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now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have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acted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on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25" dirty="0">
                <a:solidFill>
                  <a:srgbClr val="252525"/>
                </a:solidFill>
                <a:latin typeface="Arial"/>
                <a:cs typeface="Arial"/>
              </a:rPr>
              <a:t>as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if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“single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group”.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But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rows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some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tables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can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be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thought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25" dirty="0">
                <a:solidFill>
                  <a:srgbClr val="252525"/>
                </a:solidFill>
                <a:latin typeface="Arial"/>
                <a:cs typeface="Arial"/>
              </a:rPr>
              <a:t>as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being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part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“different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groups”.</a:t>
            </a:r>
            <a:endParaRPr sz="1350">
              <a:latin typeface="Arial"/>
              <a:cs typeface="Arial"/>
            </a:endParaRPr>
          </a:p>
          <a:p>
            <a:pPr marL="12700" marR="31750" indent="68580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example: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staff_master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contains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staff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information allocated to various departments  identified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dept_code. If we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wish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find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minimum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salary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each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employees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respective  department,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none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clauses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we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seen until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now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use. The 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to  group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result table derived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earlier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WHERE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clauses.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Further,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to apply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search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condition 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these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groups.</a:t>
            </a:r>
            <a:endParaRPr sz="1350">
              <a:latin typeface="Carlito"/>
              <a:cs typeface="Carlito"/>
            </a:endParaRPr>
          </a:p>
          <a:p>
            <a:pPr marL="12700" marR="20955" indent="38100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resulting 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represent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having same 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column(s) used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grouping.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Subsequently,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acts on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resulting grouped table to remove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does not satisfy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criteria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search</a:t>
            </a:r>
            <a:r>
              <a:rPr sz="135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condition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320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GROUP </a:t>
            </a:r>
            <a:r>
              <a:rPr sz="2600" spc="-40" dirty="0"/>
              <a:t>BY</a:t>
            </a:r>
            <a:r>
              <a:rPr sz="2600" spc="-110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2354579" y="1831848"/>
            <a:ext cx="2685288" cy="170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863091"/>
            <a:ext cx="8046084" cy="397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2580">
              <a:lnSpc>
                <a:spcPct val="1501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If you have to fetch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columns other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group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or if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you want your results to be grouped on certain  criteria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“GROUP BY”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clause</a:t>
            </a:r>
            <a:endParaRPr sz="1200">
              <a:latin typeface="Tahoma"/>
              <a:cs typeface="Tahoma"/>
            </a:endParaRPr>
          </a:p>
          <a:p>
            <a:pPr marL="177165" indent="-118110">
              <a:lnSpc>
                <a:spcPct val="100000"/>
              </a:lnSpc>
              <a:spcBef>
                <a:spcPts val="1005"/>
              </a:spcBef>
              <a:buChar char="•"/>
              <a:tabLst>
                <a:tab pos="177800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GROUP BY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clause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the</a:t>
            </a:r>
            <a:r>
              <a:rPr sz="120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form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ahoma"/>
              <a:cs typeface="Tahoma"/>
            </a:endParaRPr>
          </a:p>
          <a:p>
            <a:pPr marL="156210" indent="-124460">
              <a:lnSpc>
                <a:spcPct val="100000"/>
              </a:lnSpc>
              <a:spcBef>
                <a:spcPts val="5"/>
              </a:spcBef>
              <a:buChar char="•"/>
              <a:tabLst>
                <a:tab pos="156845" algn="l"/>
              </a:tabLst>
            </a:pP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columns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specified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must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be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selected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query.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If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table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grouped,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29" dirty="0">
                <a:solidFill>
                  <a:srgbClr val="252525"/>
                </a:solidFill>
                <a:latin typeface="Arial"/>
                <a:cs typeface="Arial"/>
              </a:rPr>
              <a:t>SELECT</a:t>
            </a:r>
            <a:r>
              <a:rPr sz="1350" spc="-2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list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should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have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columns</a:t>
            </a:r>
            <a:endParaRPr sz="135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expressions,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single-valued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group.</a:t>
            </a:r>
            <a:endParaRPr sz="1350">
              <a:latin typeface="Carlito"/>
              <a:cs typeface="Carlito"/>
            </a:endParaRPr>
          </a:p>
          <a:p>
            <a:pPr marL="32384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These can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be:</a:t>
            </a:r>
            <a:endParaRPr sz="1350">
              <a:latin typeface="Carlito"/>
              <a:cs typeface="Carlito"/>
            </a:endParaRPr>
          </a:p>
          <a:p>
            <a:pPr marL="1442720" marR="413639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which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done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constants</a:t>
            </a:r>
            <a:endParaRPr sz="1350">
              <a:latin typeface="Carlito"/>
              <a:cs typeface="Carlito"/>
            </a:endParaRPr>
          </a:p>
          <a:p>
            <a:pPr marL="144272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aggregate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the other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which no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sz="1350" spc="-8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done</a:t>
            </a:r>
            <a:endParaRPr sz="13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rlito"/>
              <a:cs typeface="Carlito"/>
            </a:endParaRPr>
          </a:p>
          <a:p>
            <a:pPr marL="32384" marR="5080" indent="685800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should contain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SELECT list,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except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those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along with 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functions. Only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names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been 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aggregate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can be  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SELECT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</a:t>
            </a:r>
            <a:endParaRPr sz="1350">
              <a:latin typeface="Carlito"/>
              <a:cs typeface="Carlito"/>
            </a:endParaRPr>
          </a:p>
          <a:p>
            <a:pPr marL="375285" marR="355600" indent="-342900">
              <a:lnSpc>
                <a:spcPct val="100000"/>
              </a:lnSpc>
              <a:buAutoNum type="arabicPeriod"/>
              <a:tabLst>
                <a:tab pos="375285" algn="l"/>
                <a:tab pos="375920" algn="l"/>
              </a:tabLst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Aggregate (Group)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SELECT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names cannot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SELECT,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unless 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used.</a:t>
            </a:r>
            <a:endParaRPr sz="1350">
              <a:latin typeface="Carlito"/>
              <a:cs typeface="Carlito"/>
            </a:endParaRPr>
          </a:p>
          <a:p>
            <a:pPr marL="413384" indent="-381635">
              <a:lnSpc>
                <a:spcPct val="100000"/>
              </a:lnSpc>
              <a:buAutoNum type="arabicPeriod"/>
              <a:tabLst>
                <a:tab pos="413384" algn="l"/>
                <a:tab pos="414020" algn="l"/>
              </a:tabLst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 done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multiple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</a:t>
            </a:r>
            <a:r>
              <a:rPr sz="135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well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53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" dirty="0"/>
              <a:t>Table </a:t>
            </a:r>
            <a:r>
              <a:rPr sz="2600" spc="-5" dirty="0"/>
              <a:t>of</a:t>
            </a:r>
            <a:r>
              <a:rPr sz="2600" spc="-70" dirty="0"/>
              <a:t> </a:t>
            </a:r>
            <a:r>
              <a:rPr sz="2600" spc="-10" dirty="0"/>
              <a:t>Contents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79119" y="763523"/>
            <a:ext cx="4823460" cy="2887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792" y="4828743"/>
            <a:ext cx="615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40014" y="4797044"/>
            <a:ext cx="727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Course</a:t>
            </a:r>
            <a:r>
              <a:rPr sz="1200" spc="-6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6" name="object 6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82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</a:t>
            </a:r>
            <a:r>
              <a:rPr sz="2600" spc="-20" dirty="0"/>
              <a:t>HAVING</a:t>
            </a:r>
            <a:r>
              <a:rPr sz="2600" spc="-120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10" name="object 10"/>
          <p:cNvSpPr/>
          <p:nvPr/>
        </p:nvSpPr>
        <p:spPr>
          <a:xfrm>
            <a:off x="569976" y="926591"/>
            <a:ext cx="5175504" cy="922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7504" y="2388107"/>
            <a:ext cx="3000756" cy="275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</a:t>
            </a:r>
            <a:r>
              <a:rPr spc="-15" dirty="0"/>
              <a:t>HAVING</a:t>
            </a:r>
            <a:r>
              <a:rPr spc="-20" dirty="0"/>
              <a:t> </a:t>
            </a:r>
            <a:r>
              <a:rPr spc="-5" dirty="0"/>
              <a:t>Clause:</a:t>
            </a:r>
          </a:p>
          <a:p>
            <a:pPr marL="735965">
              <a:lnSpc>
                <a:spcPct val="100000"/>
              </a:lnSpc>
            </a:pPr>
            <a:r>
              <a:rPr dirty="0"/>
              <a:t>A </a:t>
            </a:r>
            <a:r>
              <a:rPr spc="-15" dirty="0"/>
              <a:t>HAVING </a:t>
            </a:r>
            <a:r>
              <a:rPr dirty="0"/>
              <a:t>clause is of the</a:t>
            </a:r>
            <a:r>
              <a:rPr spc="-85" dirty="0"/>
              <a:t> </a:t>
            </a:r>
            <a:r>
              <a:rPr spc="-10" dirty="0"/>
              <a:t>form:</a:t>
            </a:r>
          </a:p>
          <a:p>
            <a:pPr>
              <a:lnSpc>
                <a:spcPct val="100000"/>
              </a:lnSpc>
            </a:pPr>
            <a:endParaRPr sz="13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/>
          </a:p>
          <a:p>
            <a:pPr marL="111125">
              <a:lnSpc>
                <a:spcPct val="100000"/>
              </a:lnSpc>
              <a:spcBef>
                <a:spcPts val="5"/>
              </a:spcBef>
            </a:pPr>
            <a:r>
              <a:rPr spc="-100" dirty="0">
                <a:latin typeface="Arial"/>
                <a:cs typeface="Arial"/>
              </a:rPr>
              <a:t>The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135" dirty="0">
                <a:latin typeface="Arial"/>
                <a:cs typeface="Arial"/>
              </a:rPr>
              <a:t>HAVING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85" dirty="0">
                <a:latin typeface="Arial"/>
                <a:cs typeface="Arial"/>
              </a:rPr>
              <a:t>search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condition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applies </a:t>
            </a:r>
            <a:r>
              <a:rPr spc="15" dirty="0">
                <a:latin typeface="Arial"/>
                <a:cs typeface="Arial"/>
              </a:rPr>
              <a:t>to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5" dirty="0">
                <a:latin typeface="Arial"/>
                <a:cs typeface="Arial"/>
              </a:rPr>
              <a:t>“each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group”.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It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85" dirty="0">
                <a:latin typeface="Arial"/>
                <a:cs typeface="Arial"/>
              </a:rPr>
              <a:t>can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be: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formed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70" dirty="0">
                <a:latin typeface="Arial"/>
                <a:cs typeface="Arial"/>
              </a:rPr>
              <a:t>using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various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55" dirty="0">
                <a:latin typeface="Arial"/>
                <a:cs typeface="Arial"/>
              </a:rPr>
              <a:t>predicates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like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between,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in,</a:t>
            </a:r>
          </a:p>
          <a:p>
            <a:pPr marL="111125">
              <a:lnSpc>
                <a:spcPct val="100000"/>
              </a:lnSpc>
            </a:pPr>
            <a:r>
              <a:rPr spc="-10" dirty="0"/>
              <a:t>like, </a:t>
            </a:r>
            <a:r>
              <a:rPr spc="-5" dirty="0"/>
              <a:t>null, </a:t>
            </a:r>
            <a:r>
              <a:rPr dirty="0"/>
              <a:t>comparison, </a:t>
            </a:r>
            <a:r>
              <a:rPr spc="-10" dirty="0"/>
              <a:t>etc. </a:t>
            </a:r>
            <a:r>
              <a:rPr spc="-5" dirty="0"/>
              <a:t>combined </a:t>
            </a:r>
            <a:r>
              <a:rPr dirty="0"/>
              <a:t>with Boolean </a:t>
            </a:r>
            <a:r>
              <a:rPr spc="-10" dirty="0"/>
              <a:t>operators </a:t>
            </a:r>
            <a:r>
              <a:rPr spc="-15" dirty="0"/>
              <a:t>like </a:t>
            </a:r>
            <a:r>
              <a:rPr spc="-10" dirty="0"/>
              <a:t>AND, </a:t>
            </a:r>
            <a:r>
              <a:rPr spc="-5" dirty="0"/>
              <a:t>OR,</a:t>
            </a:r>
            <a:r>
              <a:rPr spc="-60" dirty="0"/>
              <a:t> </a:t>
            </a:r>
            <a:r>
              <a:rPr spc="-10" dirty="0"/>
              <a:t>NOT</a:t>
            </a:r>
          </a:p>
          <a:p>
            <a:pPr marL="149225">
              <a:lnSpc>
                <a:spcPct val="100000"/>
              </a:lnSpc>
            </a:pPr>
            <a:r>
              <a:rPr spc="-105" dirty="0">
                <a:latin typeface="Arial"/>
                <a:cs typeface="Arial"/>
              </a:rPr>
              <a:t>Since </a:t>
            </a:r>
            <a:r>
              <a:rPr spc="-15" dirty="0">
                <a:latin typeface="Arial"/>
                <a:cs typeface="Arial"/>
              </a:rPr>
              <a:t>the </a:t>
            </a:r>
            <a:r>
              <a:rPr spc="-85" dirty="0">
                <a:latin typeface="Arial"/>
                <a:cs typeface="Arial"/>
              </a:rPr>
              <a:t>search </a:t>
            </a:r>
            <a:r>
              <a:rPr spc="-25" dirty="0">
                <a:latin typeface="Arial"/>
                <a:cs typeface="Arial"/>
              </a:rPr>
              <a:t>condition </a:t>
            </a:r>
            <a:r>
              <a:rPr spc="-70" dirty="0">
                <a:latin typeface="Arial"/>
                <a:cs typeface="Arial"/>
              </a:rPr>
              <a:t>is </a:t>
            </a:r>
            <a:r>
              <a:rPr spc="-5" dirty="0">
                <a:latin typeface="Arial"/>
                <a:cs typeface="Arial"/>
              </a:rPr>
              <a:t>for </a:t>
            </a:r>
            <a:r>
              <a:rPr spc="-105" dirty="0">
                <a:latin typeface="Arial"/>
                <a:cs typeface="Arial"/>
              </a:rPr>
              <a:t>a </a:t>
            </a:r>
            <a:r>
              <a:rPr spc="-40" dirty="0">
                <a:latin typeface="Arial"/>
                <a:cs typeface="Arial"/>
              </a:rPr>
              <a:t>“grouped </a:t>
            </a:r>
            <a:r>
              <a:rPr spc="-30" dirty="0">
                <a:latin typeface="Arial"/>
                <a:cs typeface="Arial"/>
              </a:rPr>
              <a:t>table”.</a:t>
            </a:r>
            <a:r>
              <a:rPr spc="-290" dirty="0">
                <a:latin typeface="Arial"/>
                <a:cs typeface="Arial"/>
              </a:rPr>
              <a:t> </a:t>
            </a:r>
            <a:r>
              <a:rPr spc="-100" dirty="0">
                <a:latin typeface="Arial"/>
                <a:cs typeface="Arial"/>
              </a:rPr>
              <a:t>The </a:t>
            </a:r>
            <a:r>
              <a:rPr spc="-55" dirty="0">
                <a:latin typeface="Arial"/>
                <a:cs typeface="Arial"/>
              </a:rPr>
              <a:t>predicates should </a:t>
            </a:r>
            <a:r>
              <a:rPr spc="-50" dirty="0">
                <a:latin typeface="Arial"/>
                <a:cs typeface="Arial"/>
              </a:rPr>
              <a:t>be:</a:t>
            </a:r>
          </a:p>
          <a:p>
            <a:pPr marL="796925">
              <a:lnSpc>
                <a:spcPct val="100000"/>
              </a:lnSpc>
            </a:pPr>
            <a:r>
              <a:rPr dirty="0"/>
              <a:t>on a </a:t>
            </a:r>
            <a:r>
              <a:rPr spc="-5" dirty="0"/>
              <a:t>column </a:t>
            </a:r>
            <a:r>
              <a:rPr spc="-10" dirty="0"/>
              <a:t>by </a:t>
            </a:r>
            <a:r>
              <a:rPr spc="-5" dirty="0"/>
              <a:t>which grouping </a:t>
            </a:r>
            <a:r>
              <a:rPr dirty="0"/>
              <a:t>is</a:t>
            </a:r>
            <a:r>
              <a:rPr spc="-45" dirty="0"/>
              <a:t> </a:t>
            </a:r>
            <a:r>
              <a:rPr spc="-5" dirty="0"/>
              <a:t>done.</a:t>
            </a:r>
          </a:p>
          <a:p>
            <a:pPr marL="796925">
              <a:lnSpc>
                <a:spcPct val="100000"/>
              </a:lnSpc>
            </a:pPr>
            <a:r>
              <a:rPr dirty="0"/>
              <a:t>on a </a:t>
            </a:r>
            <a:r>
              <a:rPr spc="-10" dirty="0"/>
              <a:t>set </a:t>
            </a:r>
            <a:r>
              <a:rPr spc="-5" dirty="0"/>
              <a:t>function </a:t>
            </a:r>
            <a:r>
              <a:rPr spc="-10" dirty="0"/>
              <a:t>(Aggregate </a:t>
            </a:r>
            <a:r>
              <a:rPr spc="-5" dirty="0"/>
              <a:t>function) </a:t>
            </a:r>
            <a:r>
              <a:rPr dirty="0"/>
              <a:t>on other</a:t>
            </a:r>
            <a:r>
              <a:rPr spc="-55" dirty="0"/>
              <a:t> </a:t>
            </a:r>
            <a:r>
              <a:rPr spc="-5" dirty="0"/>
              <a:t>columns.</a:t>
            </a:r>
          </a:p>
          <a:p>
            <a:pPr marL="111125">
              <a:lnSpc>
                <a:spcPct val="100000"/>
              </a:lnSpc>
            </a:pPr>
            <a:r>
              <a:rPr spc="-5" dirty="0"/>
              <a:t>The </a:t>
            </a:r>
            <a:r>
              <a:rPr spc="-10" dirty="0"/>
              <a:t>aggregate </a:t>
            </a:r>
            <a:r>
              <a:rPr spc="-5" dirty="0"/>
              <a:t>functions can be used </a:t>
            </a:r>
            <a:r>
              <a:rPr dirty="0"/>
              <a:t>in </a:t>
            </a:r>
            <a:r>
              <a:rPr spc="-15" dirty="0"/>
              <a:t>HAVING </a:t>
            </a:r>
            <a:r>
              <a:rPr spc="-5" dirty="0"/>
              <a:t>clause. </a:t>
            </a:r>
            <a:r>
              <a:rPr spc="-25" dirty="0"/>
              <a:t>However, </a:t>
            </a:r>
            <a:r>
              <a:rPr spc="-5" dirty="0"/>
              <a:t>they cannot be used </a:t>
            </a:r>
            <a:r>
              <a:rPr dirty="0"/>
              <a:t>in the WHERE </a:t>
            </a:r>
            <a:r>
              <a:rPr spc="-5" dirty="0"/>
              <a:t>clause.</a:t>
            </a:r>
            <a:r>
              <a:rPr spc="160" dirty="0"/>
              <a:t> </a:t>
            </a:r>
            <a:r>
              <a:rPr dirty="0"/>
              <a:t>When</a:t>
            </a:r>
          </a:p>
          <a:p>
            <a:pPr marL="796925" marR="2283460" indent="-686435">
              <a:lnSpc>
                <a:spcPct val="100000"/>
              </a:lnSpc>
            </a:pPr>
            <a:r>
              <a:rPr spc="-5" dirty="0"/>
              <a:t>WHERE, GROUP </a:t>
            </a:r>
            <a:r>
              <a:rPr spc="-70" dirty="0"/>
              <a:t>BY, </a:t>
            </a:r>
            <a:r>
              <a:rPr dirty="0"/>
              <a:t>and </a:t>
            </a:r>
            <a:r>
              <a:rPr spc="-15" dirty="0"/>
              <a:t>HAVING </a:t>
            </a:r>
            <a:r>
              <a:rPr dirty="0"/>
              <a:t>clauses </a:t>
            </a:r>
            <a:r>
              <a:rPr spc="-5" dirty="0"/>
              <a:t>are used together </a:t>
            </a:r>
            <a:r>
              <a:rPr dirty="0"/>
              <a:t>in a </a:t>
            </a:r>
            <a:r>
              <a:rPr spc="-5" dirty="0"/>
              <a:t>SELECT </a:t>
            </a:r>
            <a:r>
              <a:rPr spc="-10" dirty="0"/>
              <a:t>statement:  </a:t>
            </a:r>
            <a:r>
              <a:rPr spc="-5" dirty="0"/>
              <a:t>The WHERE </a:t>
            </a:r>
            <a:r>
              <a:rPr dirty="0"/>
              <a:t>clause is </a:t>
            </a:r>
            <a:r>
              <a:rPr spc="-5" dirty="0"/>
              <a:t>processed </a:t>
            </a:r>
            <a:r>
              <a:rPr spc="-10" dirty="0"/>
              <a:t>first </a:t>
            </a:r>
            <a:r>
              <a:rPr dirty="0"/>
              <a:t>in</a:t>
            </a:r>
            <a:r>
              <a:rPr spc="-25" dirty="0"/>
              <a:t> </a:t>
            </a:r>
            <a:r>
              <a:rPr spc="-30" dirty="0"/>
              <a:t>order.</a:t>
            </a:r>
          </a:p>
          <a:p>
            <a:pPr marL="111125" marR="5080" indent="723900">
              <a:lnSpc>
                <a:spcPct val="100000"/>
              </a:lnSpc>
            </a:pPr>
            <a:r>
              <a:rPr spc="-15" dirty="0"/>
              <a:t>Subsequently, </a:t>
            </a:r>
            <a:r>
              <a:rPr dirty="0"/>
              <a:t>the </a:t>
            </a:r>
            <a:r>
              <a:rPr spc="-10" dirty="0"/>
              <a:t>rows </a:t>
            </a:r>
            <a:r>
              <a:rPr spc="-5" dirty="0"/>
              <a:t>that are returned </a:t>
            </a:r>
            <a:r>
              <a:rPr spc="-10" dirty="0"/>
              <a:t>after </a:t>
            </a:r>
            <a:r>
              <a:rPr dirty="0"/>
              <a:t>the </a:t>
            </a:r>
            <a:r>
              <a:rPr spc="-5" dirty="0"/>
              <a:t>WHERE </a:t>
            </a:r>
            <a:r>
              <a:rPr dirty="0"/>
              <a:t>clause is </a:t>
            </a:r>
            <a:r>
              <a:rPr spc="-10" dirty="0"/>
              <a:t>executed </a:t>
            </a:r>
            <a:r>
              <a:rPr spc="-5" dirty="0"/>
              <a:t>are grouped based </a:t>
            </a:r>
            <a:r>
              <a:rPr spc="5" dirty="0"/>
              <a:t>on </a:t>
            </a:r>
            <a:r>
              <a:rPr dirty="0"/>
              <a:t>the  </a:t>
            </a:r>
            <a:r>
              <a:rPr spc="-5" dirty="0"/>
              <a:t>GROUP </a:t>
            </a:r>
            <a:r>
              <a:rPr spc="-20" dirty="0"/>
              <a:t>BY </a:t>
            </a:r>
            <a:r>
              <a:rPr dirty="0"/>
              <a:t>clause. </a:t>
            </a:r>
            <a:r>
              <a:rPr spc="-15" dirty="0"/>
              <a:t>Finally, </a:t>
            </a:r>
            <a:r>
              <a:rPr spc="-10" dirty="0"/>
              <a:t>any </a:t>
            </a:r>
            <a:r>
              <a:rPr spc="-5" dirty="0"/>
              <a:t>conditions, </a:t>
            </a:r>
            <a:r>
              <a:rPr dirty="0"/>
              <a:t>on the </a:t>
            </a:r>
            <a:r>
              <a:rPr spc="-5" dirty="0"/>
              <a:t>Group functions </a:t>
            </a:r>
            <a:r>
              <a:rPr dirty="0"/>
              <a:t>in the </a:t>
            </a:r>
            <a:r>
              <a:rPr spc="-15" dirty="0"/>
              <a:t>HAVING </a:t>
            </a:r>
            <a:r>
              <a:rPr dirty="0"/>
              <a:t>clause, </a:t>
            </a:r>
            <a:r>
              <a:rPr spc="-5" dirty="0"/>
              <a:t>are </a:t>
            </a:r>
            <a:r>
              <a:rPr dirty="0"/>
              <a:t>applied </a:t>
            </a:r>
            <a:r>
              <a:rPr spc="-5" dirty="0"/>
              <a:t>to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grouped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3048" y="4722367"/>
            <a:ext cx="286766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before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final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output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displayed.</a:t>
            </a:r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8283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Examples GROUP </a:t>
            </a:r>
            <a:r>
              <a:rPr sz="2600" spc="-40" dirty="0"/>
              <a:t>BY </a:t>
            </a:r>
            <a:r>
              <a:rPr sz="2600" dirty="0"/>
              <a:t>&amp; </a:t>
            </a:r>
            <a:r>
              <a:rPr sz="2600" spc="-20" dirty="0"/>
              <a:t>HAVING</a:t>
            </a:r>
            <a:r>
              <a:rPr sz="2600" spc="-120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74548" y="835152"/>
            <a:ext cx="4881372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3287" y="2187320"/>
            <a:ext cx="758825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(contd.): 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find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out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Average,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Maximum,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Minimum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salary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departments, where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average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salary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greater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than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2000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76044" y="2673095"/>
            <a:ext cx="2886456" cy="101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3287" y="3705250"/>
            <a:ext cx="760222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find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out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average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salary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all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staff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members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belong to department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10 or 20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their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average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salary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greater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than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10000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86711" y="4204715"/>
            <a:ext cx="2875788" cy="905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789431"/>
            <a:ext cx="4911852" cy="2033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6213" y="2956941"/>
            <a:ext cx="29311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NVL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covered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lesson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92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08076" y="979932"/>
            <a:ext cx="5666232" cy="2290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168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88620" y="818388"/>
            <a:ext cx="4879848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745739"/>
            <a:ext cx="7717790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Tips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Tricks:</a:t>
            </a:r>
            <a:endParaRPr sz="135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appropriately 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can eliminate unnecessary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before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they reach</a:t>
            </a:r>
            <a:r>
              <a:rPr sz="1350" spc="8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HAVING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clause. Thus saving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some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unnecessary work,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boosting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performance.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example:</a:t>
            </a:r>
            <a:endParaRPr sz="1350">
              <a:latin typeface="Carlito"/>
              <a:cs typeface="Carlito"/>
            </a:endParaRPr>
          </a:p>
          <a:p>
            <a:pPr marL="12700" marR="5080" indent="685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SELECT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WHERE, GROUP </a:t>
            </a:r>
            <a:r>
              <a:rPr sz="1350" spc="-70" dirty="0">
                <a:solidFill>
                  <a:srgbClr val="252525"/>
                </a:solidFill>
                <a:latin typeface="Carlito"/>
                <a:cs typeface="Carlito"/>
              </a:rPr>
              <a:t>BY,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clauses,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executes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following sequence.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to select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appropriate rows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need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grouped.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divides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into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aggregates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their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values. And  last,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then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eliminates undesired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aggregated groups.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WHERE clause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to eliminate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many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undesired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possible,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clauses will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do less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work. Thus boosting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overall performance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</a:t>
            </a:r>
            <a:r>
              <a:rPr sz="1350" spc="-8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query.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1026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70" dirty="0">
                <a:latin typeface="Arial"/>
                <a:cs typeface="Arial"/>
              </a:rPr>
              <a:t>Tips </a:t>
            </a:r>
            <a:r>
              <a:rPr sz="2600" spc="-130" dirty="0">
                <a:latin typeface="Arial"/>
                <a:cs typeface="Arial"/>
              </a:rPr>
              <a:t>And </a:t>
            </a:r>
            <a:r>
              <a:rPr sz="2600" spc="-175" dirty="0">
                <a:latin typeface="Arial"/>
                <a:cs typeface="Arial"/>
              </a:rPr>
              <a:t>Tricks</a:t>
            </a:r>
            <a:r>
              <a:rPr sz="2600" spc="-240" dirty="0">
                <a:latin typeface="Arial"/>
                <a:cs typeface="Arial"/>
              </a:rPr>
              <a:t> Contd…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379" y="768984"/>
            <a:ext cx="7728584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GROUP BY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clause can be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or without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Aggregate function.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However,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want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optimum  performance, do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use the GROUP BY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clause without an Aggregate function. This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because you can 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accomplish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same end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result by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using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DISTINCT option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instead,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it is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faster.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example: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write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your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query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two different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ways: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8439" y="2617089"/>
            <a:ext cx="162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6604" y="1938527"/>
            <a:ext cx="2857499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46604" y="2948939"/>
            <a:ext cx="3000756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6056" y="3871061"/>
            <a:ext cx="753872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Both 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above queries produce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same results, but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second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one will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less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resources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perform 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faster.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01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Summary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1054608"/>
            <a:ext cx="6257544" cy="1517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320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 </a:t>
            </a:r>
            <a:r>
              <a:rPr sz="2600" dirty="0"/>
              <a:t>-</a:t>
            </a:r>
            <a:r>
              <a:rPr sz="2600" spc="-45" dirty="0"/>
              <a:t> </a:t>
            </a:r>
            <a:r>
              <a:rPr sz="2600" spc="-5" dirty="0"/>
              <a:t>Questions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86740" y="896111"/>
            <a:ext cx="5679948" cy="3128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673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Lesson 5: </a:t>
            </a:r>
            <a:r>
              <a:rPr sz="2600" spc="-5" dirty="0"/>
              <a:t>SQL (single-row)</a:t>
            </a:r>
            <a:r>
              <a:rPr sz="2600" spc="-12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1117091"/>
            <a:ext cx="5585460" cy="1969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5308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792" y="4828743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40014" y="4797044"/>
            <a:ext cx="727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Course</a:t>
            </a:r>
            <a:r>
              <a:rPr sz="1200" spc="-6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6" name="object 6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140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Single </a:t>
            </a:r>
            <a:r>
              <a:rPr sz="2600" spc="-25" dirty="0"/>
              <a:t>Row</a:t>
            </a:r>
            <a:r>
              <a:rPr sz="2600" spc="-70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10" name="object 10"/>
          <p:cNvSpPr/>
          <p:nvPr/>
        </p:nvSpPr>
        <p:spPr>
          <a:xfrm>
            <a:off x="477012" y="807719"/>
            <a:ext cx="4703064" cy="1647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4974" y="2576830"/>
            <a:ext cx="8181340" cy="2290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SQL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Functions:</a:t>
            </a:r>
            <a:endParaRPr sz="1350">
              <a:latin typeface="Carlito"/>
              <a:cs typeface="Carlito"/>
            </a:endParaRPr>
          </a:p>
          <a:p>
            <a:pPr marL="12700" marR="88265" indent="723265">
              <a:lnSpc>
                <a:spcPct val="100000"/>
              </a:lnSpc>
            </a:pPr>
            <a:r>
              <a:rPr sz="1350" spc="-160" dirty="0">
                <a:solidFill>
                  <a:srgbClr val="252525"/>
                </a:solidFill>
                <a:latin typeface="Arial"/>
                <a:cs typeface="Arial"/>
              </a:rPr>
              <a:t>So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far,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we 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have 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seen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“Aggregate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functions”, which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operate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against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“collection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values”,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however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return 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“single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value”.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Now we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shall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see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“scalar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functions”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which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operate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against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“single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value”,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return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“single 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value” 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based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on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input</a:t>
            </a:r>
            <a:r>
              <a:rPr sz="1350" spc="-2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value.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functions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broadly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classified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into:</a:t>
            </a:r>
            <a:endParaRPr sz="1350">
              <a:latin typeface="Carlito"/>
              <a:cs typeface="Carlito"/>
            </a:endParaRPr>
          </a:p>
          <a:p>
            <a:pPr marL="12700" marR="5080" indent="68516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Numerical functions-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Accept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numeric input and return numeric values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example: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ABS,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CEIL, TRUNC,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ROUND, POWER,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etc.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Character functions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- Accept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character input and can return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both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characters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values  For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example: 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CONCAT,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LPAD, RPAD,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TRIM, SUBSTR,</a:t>
            </a:r>
            <a:r>
              <a:rPr sz="1350" spc="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etc.</a:t>
            </a:r>
            <a:endParaRPr sz="1350">
              <a:latin typeface="Carlito"/>
              <a:cs typeface="Carlito"/>
            </a:endParaRPr>
          </a:p>
          <a:p>
            <a:pPr marL="12700" marR="99695" indent="7232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Date and Time functions-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DATE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example: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SYSDATE,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ADD_MONTHS, 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LAST_DAY,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etc. Conversion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functions-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another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example: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CAST,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ASCIISTR,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ROWIDTOCHAR, etc.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Miscellaneous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Single-row functions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example: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BFILENAME, DECODE,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NVL,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NULLIF,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USERENV,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974" y="4840630"/>
            <a:ext cx="28194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et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c.</a:t>
            </a:r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558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" dirty="0"/>
              <a:t>Table </a:t>
            </a:r>
            <a:r>
              <a:rPr sz="2600" spc="-5" dirty="0"/>
              <a:t>of</a:t>
            </a:r>
            <a:r>
              <a:rPr sz="2600" spc="-70" dirty="0"/>
              <a:t> </a:t>
            </a:r>
            <a:r>
              <a:rPr sz="2600" spc="-10" dirty="0"/>
              <a:t>Contents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68451" y="856488"/>
            <a:ext cx="4030979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9961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Single </a:t>
            </a:r>
            <a:r>
              <a:rPr sz="2600" spc="-25" dirty="0"/>
              <a:t>Row </a:t>
            </a:r>
            <a:r>
              <a:rPr sz="2600" dirty="0"/>
              <a:t>Functions</a:t>
            </a:r>
            <a:r>
              <a:rPr sz="2600" spc="-60" dirty="0"/>
              <a:t> </a:t>
            </a:r>
            <a:r>
              <a:rPr sz="2600" spc="-5" dirty="0"/>
              <a:t>-Characteristics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84047" y="990600"/>
            <a:ext cx="5341620" cy="2482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3659251"/>
            <a:ext cx="41287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Let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us now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look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these function</a:t>
            </a:r>
            <a:r>
              <a:rPr sz="1350" spc="-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categories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5076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Number</a:t>
            </a:r>
            <a:r>
              <a:rPr sz="2600" spc="-9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955547"/>
            <a:ext cx="3250691" cy="1703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1111" y="3631691"/>
            <a:ext cx="3086100" cy="284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6056" y="2729864"/>
            <a:ext cx="7733030" cy="205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Numeric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Functions:</a:t>
            </a:r>
            <a:endParaRPr sz="135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TRUNC(n,m)</a:t>
            </a:r>
            <a:endParaRPr sz="1350">
              <a:latin typeface="Carlito"/>
              <a:cs typeface="Carlito"/>
            </a:endParaRPr>
          </a:p>
          <a:p>
            <a:pPr marL="12700" marR="1529080" indent="7239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trunc function returns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truncated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certain 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decimal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places. 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syntax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trunc function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is:</a:t>
            </a:r>
            <a:endParaRPr sz="13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Carlito"/>
              <a:cs typeface="Carlito"/>
            </a:endParaRPr>
          </a:p>
          <a:p>
            <a:pPr marL="27940" marR="508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where: 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=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truncate.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decimal_places =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decimal places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truncate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to. This  value must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an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integer.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parameter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omitted,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trunc function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truncate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0 decimal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places.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example: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trunc(125.815) would return 125 trunc(125.815,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1)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would return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125.8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trunc(125.815, -1)  would return 120 trunc(125.815,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-2)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would return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100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5076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Number</a:t>
            </a:r>
            <a:r>
              <a:rPr sz="2600" spc="-9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7729855" cy="282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ROUND(n,m)</a:t>
            </a:r>
            <a:endParaRPr sz="1200">
              <a:latin typeface="Tahoma"/>
              <a:cs typeface="Tahoma"/>
            </a:endParaRPr>
          </a:p>
          <a:p>
            <a:pPr marL="599440" marR="7620" indent="-129539" algn="just">
              <a:lnSpc>
                <a:spcPct val="150000"/>
              </a:lnSpc>
              <a:spcBef>
                <a:spcPts val="290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round function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returns a number rounded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certain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number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decimal places. The syntax for the  round function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is:</a:t>
            </a:r>
            <a:endParaRPr sz="1200">
              <a:latin typeface="Tahoma"/>
              <a:cs typeface="Tahoma"/>
            </a:endParaRPr>
          </a:p>
          <a:p>
            <a:pPr marL="599440" marR="5080" indent="-129539" algn="just">
              <a:lnSpc>
                <a:spcPct val="150100"/>
              </a:lnSpc>
              <a:spcBef>
                <a:spcPts val="285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Numeric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Functions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(contd.):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where: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number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=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number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round.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decimal_places =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number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 decimal places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rounded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 value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must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 an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integer.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parameter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omitted,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round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 will round the number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0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decimal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places.</a:t>
            </a:r>
            <a:endParaRPr sz="1200">
              <a:latin typeface="Tahoma"/>
              <a:cs typeface="Tahoma"/>
            </a:endParaRPr>
          </a:p>
          <a:p>
            <a:pPr marL="469900" algn="just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</a:t>
            </a:r>
            <a:r>
              <a:rPr sz="12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example:</a:t>
            </a:r>
            <a:endParaRPr sz="12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00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round(125.315)  would  return 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125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round(125.315,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0)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would  return  125  round(125.315,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1)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would</a:t>
            </a:r>
            <a:endParaRPr sz="12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return  125.3  round(125.315,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2)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would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return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125.32  round(-125.315,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2)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would return  -125.32</a:t>
            </a:r>
            <a:r>
              <a:rPr sz="1200" spc="1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CEIL(n)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It</a:t>
            </a:r>
            <a:endParaRPr sz="1200">
              <a:latin typeface="Tahoma"/>
              <a:cs typeface="Tahoma"/>
            </a:endParaRPr>
          </a:p>
          <a:p>
            <a:pPr marL="469900" algn="just">
              <a:lnSpc>
                <a:spcPct val="100000"/>
              </a:lnSpc>
              <a:spcBef>
                <a:spcPts val="72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returns smallest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integer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greater than or equal to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96183" y="3521964"/>
            <a:ext cx="5204460" cy="1120140"/>
            <a:chOff x="2996183" y="3521964"/>
            <a:chExt cx="5204460" cy="1120140"/>
          </a:xfrm>
        </p:grpSpPr>
        <p:sp>
          <p:nvSpPr>
            <p:cNvPr id="5" name="object 5"/>
            <p:cNvSpPr/>
            <p:nvPr/>
          </p:nvSpPr>
          <p:spPr>
            <a:xfrm>
              <a:off x="5018532" y="3521964"/>
              <a:ext cx="3182112" cy="3916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6183" y="3909060"/>
              <a:ext cx="3151632" cy="733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5076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Number</a:t>
            </a:r>
            <a:r>
              <a:rPr sz="2600" spc="-9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4277360" cy="519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FLOOR(n)</a:t>
            </a:r>
            <a:endParaRPr sz="1200">
              <a:latin typeface="Tahoma"/>
              <a:cs typeface="Tahoma"/>
            </a:endParaRPr>
          </a:p>
          <a:p>
            <a:pPr marL="996950" indent="-70485">
              <a:lnSpc>
                <a:spcPct val="100000"/>
              </a:lnSpc>
              <a:spcBef>
                <a:spcPts val="1010"/>
              </a:spcBef>
              <a:buSzPct val="91666"/>
              <a:buChar char="•"/>
              <a:tabLst>
                <a:tab pos="997585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 returns largest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integer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equal to 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less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than</a:t>
            </a:r>
            <a:r>
              <a:rPr sz="1200" spc="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55748" y="1627632"/>
            <a:ext cx="3066288" cy="694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8839" y="2334260"/>
            <a:ext cx="315595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252525"/>
                </a:solidFill>
                <a:latin typeface="Carlito"/>
                <a:cs typeface="Carlito"/>
              </a:rPr>
              <a:t>ABS(n)</a:t>
            </a:r>
            <a:endParaRPr sz="1350">
              <a:latin typeface="Carlito"/>
              <a:cs typeface="Carlito"/>
            </a:endParaRPr>
          </a:p>
          <a:p>
            <a:pPr marL="736600">
              <a:lnSpc>
                <a:spcPct val="100000"/>
              </a:lnSpc>
            </a:pPr>
            <a:r>
              <a:rPr sz="1350" spc="75" dirty="0">
                <a:solidFill>
                  <a:srgbClr val="252525"/>
                </a:solidFill>
                <a:latin typeface="Arial"/>
                <a:cs typeface="Arial"/>
              </a:rPr>
              <a:t>•It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returns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absolute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value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n.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72511" y="2795016"/>
            <a:ext cx="3142488" cy="675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4598" y="3356864"/>
            <a:ext cx="511365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252525"/>
                </a:solidFill>
                <a:latin typeface="Carlito"/>
                <a:cs typeface="Carlito"/>
              </a:rPr>
              <a:t>POWER</a:t>
            </a:r>
            <a:r>
              <a:rPr sz="1350" b="1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b="1" dirty="0">
                <a:solidFill>
                  <a:srgbClr val="252525"/>
                </a:solidFill>
                <a:latin typeface="Carlito"/>
                <a:cs typeface="Carlito"/>
              </a:rPr>
              <a:t>function</a:t>
            </a:r>
            <a:endParaRPr sz="1350">
              <a:latin typeface="Carlito"/>
              <a:cs typeface="Carlito"/>
            </a:endParaRPr>
          </a:p>
          <a:p>
            <a:pPr marL="735965">
              <a:lnSpc>
                <a:spcPct val="100000"/>
              </a:lnSpc>
            </a:pPr>
            <a:r>
              <a:rPr sz="1350" spc="75" dirty="0">
                <a:solidFill>
                  <a:srgbClr val="252525"/>
                </a:solidFill>
                <a:latin typeface="Arial"/>
                <a:cs typeface="Arial"/>
              </a:rPr>
              <a:t>•It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returns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raised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nth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power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.It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form: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Power(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m,n)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34411" y="4056888"/>
            <a:ext cx="3180588" cy="733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0201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Number Functions -</a:t>
            </a:r>
            <a:r>
              <a:rPr sz="2600" spc="-130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68451" y="981455"/>
            <a:ext cx="3695700" cy="1988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7191" y="2709164"/>
            <a:ext cx="7050405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Examples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Functions:</a:t>
            </a: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350" spc="-145" dirty="0">
                <a:solidFill>
                  <a:srgbClr val="252525"/>
                </a:solidFill>
                <a:latin typeface="Arial"/>
                <a:cs typeface="Arial"/>
              </a:rPr>
              <a:t>DUAL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table, which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shown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 the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slide,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table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owned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by </a:t>
            </a:r>
            <a:r>
              <a:rPr sz="1350" spc="-215" dirty="0">
                <a:solidFill>
                  <a:srgbClr val="252525"/>
                </a:solidFill>
                <a:latin typeface="Arial"/>
                <a:cs typeface="Arial"/>
              </a:rPr>
              <a:t>SYS. </a:t>
            </a:r>
            <a:r>
              <a:rPr sz="1350" spc="-275" dirty="0">
                <a:solidFill>
                  <a:srgbClr val="252525"/>
                </a:solidFill>
                <a:latin typeface="Arial"/>
                <a:cs typeface="Arial"/>
              </a:rPr>
              <a:t>SYS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owns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“data dictionary”,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and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DUAL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part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dictionary.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DUAL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small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work-table, which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consists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only one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one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column,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contains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value </a:t>
            </a:r>
            <a:r>
              <a:rPr sz="1350" spc="55" dirty="0">
                <a:solidFill>
                  <a:srgbClr val="252525"/>
                </a:solidFill>
                <a:latin typeface="Arial"/>
                <a:cs typeface="Arial"/>
              </a:rPr>
              <a:t>“x”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column. 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Besides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arithmetic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calculations, </a:t>
            </a:r>
            <a:r>
              <a:rPr sz="1350" spc="45" dirty="0">
                <a:solidFill>
                  <a:srgbClr val="252525"/>
                </a:solidFill>
                <a:latin typeface="Arial"/>
                <a:cs typeface="Arial"/>
              </a:rPr>
              <a:t>it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also 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supports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“date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retrieval”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it’s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“formatting”.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Often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simple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calculation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needs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be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done.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2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29" dirty="0">
                <a:solidFill>
                  <a:srgbClr val="252525"/>
                </a:solidFill>
                <a:latin typeface="Arial"/>
                <a:cs typeface="Arial"/>
              </a:rPr>
              <a:t>SELECT 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must 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have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table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name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 it’s </a:t>
            </a:r>
            <a:r>
              <a:rPr sz="1350" spc="-150" dirty="0">
                <a:solidFill>
                  <a:srgbClr val="252525"/>
                </a:solidFill>
                <a:latin typeface="Arial"/>
                <a:cs typeface="Arial"/>
              </a:rPr>
              <a:t>FROM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clause, else </a:t>
            </a:r>
            <a:r>
              <a:rPr sz="1350" spc="45" dirty="0">
                <a:solidFill>
                  <a:srgbClr val="252525"/>
                </a:solidFill>
                <a:latin typeface="Arial"/>
                <a:cs typeface="Arial"/>
              </a:rPr>
              <a:t>it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fails. </a:t>
            </a:r>
            <a:r>
              <a:rPr sz="1350" spc="-16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facilitate 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such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calculations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via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225" dirty="0">
                <a:solidFill>
                  <a:srgbClr val="252525"/>
                </a:solidFill>
                <a:latin typeface="Arial"/>
                <a:cs typeface="Arial"/>
              </a:rPr>
              <a:t>SELECT,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DUAL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dummy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provided. The structure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DUAL table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</a:t>
            </a:r>
            <a:r>
              <a:rPr sz="1350" spc="-1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SQL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statement: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34995" y="4357115"/>
            <a:ext cx="3258311" cy="600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149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Number Functions -</a:t>
            </a:r>
            <a:r>
              <a:rPr sz="2600" spc="-130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72083" y="800100"/>
            <a:ext cx="3486912" cy="1772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6211" y="2977895"/>
            <a:ext cx="3267455" cy="618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1128" y="2593339"/>
            <a:ext cx="3540760" cy="1069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Examples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(numeric) Functions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(contd.):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Round(n,m):</a:t>
            </a:r>
            <a:endParaRPr sz="13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TRUNC(n,m):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48027" y="3928871"/>
            <a:ext cx="3162300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920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Character</a:t>
            </a:r>
            <a:r>
              <a:rPr sz="2600" spc="-7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10768"/>
            <a:ext cx="4244340" cy="2372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445" y="3327019"/>
            <a:ext cx="222631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Character Functions:</a:t>
            </a:r>
            <a:r>
              <a:rPr sz="135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Example1: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59735" y="3555491"/>
            <a:ext cx="3390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7844" y="4023359"/>
            <a:ext cx="3534155" cy="618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2202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Character </a:t>
            </a:r>
            <a:r>
              <a:rPr sz="2600" dirty="0"/>
              <a:t>Functions -</a:t>
            </a:r>
            <a:r>
              <a:rPr sz="2600" spc="-95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15695" y="896111"/>
            <a:ext cx="4075176" cy="2290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1888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String</a:t>
            </a:r>
            <a:r>
              <a:rPr sz="2600" spc="-60" dirty="0"/>
              <a:t> </a:t>
            </a:r>
            <a:r>
              <a:rPr sz="2600" spc="-5" dirty="0"/>
              <a:t>Functions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863091"/>
            <a:ext cx="7727315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  <a:buChar char="•"/>
              <a:tabLst>
                <a:tab pos="139700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CONCAT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equivalent to the “concatenation operator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(||)”.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useful when there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are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spaces in the values to be concatenated. The “concatenation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operator”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does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permit</a:t>
            </a:r>
            <a:r>
              <a:rPr sz="1200" spc="2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spaces.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UPPER(string):</a:t>
            </a:r>
            <a:endParaRPr sz="120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 function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converts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all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characters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string to</a:t>
            </a:r>
            <a:r>
              <a:rPr sz="1200" spc="1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uppercase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35223" y="2083307"/>
            <a:ext cx="3115055" cy="38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2672588"/>
            <a:ext cx="10591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252525"/>
                </a:solidFill>
                <a:latin typeface="Carlito"/>
                <a:cs typeface="Carlito"/>
              </a:rPr>
              <a:t>LOWER(string)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5419" y="3006851"/>
            <a:ext cx="3828287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6056" y="3744874"/>
            <a:ext cx="1106805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252525"/>
                </a:solidFill>
                <a:latin typeface="Carlito"/>
                <a:cs typeface="Carlito"/>
              </a:rPr>
              <a:t>INITCAP(string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)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4020" y="4073652"/>
            <a:ext cx="3599687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1888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String</a:t>
            </a:r>
            <a:r>
              <a:rPr sz="2600" spc="-60" dirty="0"/>
              <a:t> </a:t>
            </a:r>
            <a:r>
              <a:rPr sz="2600" spc="-5" dirty="0"/>
              <a:t>Functions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772922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LPAD(string1,n,string2)</a:t>
            </a:r>
            <a:endParaRPr sz="1200">
              <a:latin typeface="Tahoma"/>
              <a:cs typeface="Tahoma"/>
            </a:endParaRPr>
          </a:p>
          <a:p>
            <a:pPr marL="146685" indent="-134620">
              <a:lnSpc>
                <a:spcPct val="100000"/>
              </a:lnSpc>
              <a:spcBef>
                <a:spcPts val="1010"/>
              </a:spcBef>
              <a:buChar char="•"/>
              <a:tabLst>
                <a:tab pos="147320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</a:t>
            </a:r>
            <a:r>
              <a:rPr sz="1200" spc="1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</a:t>
            </a:r>
            <a:r>
              <a:rPr sz="1200" spc="1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adds</a:t>
            </a:r>
            <a:r>
              <a:rPr sz="1200" spc="1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string2</a:t>
            </a:r>
            <a:r>
              <a:rPr sz="1200" spc="1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before</a:t>
            </a:r>
            <a:r>
              <a:rPr sz="1200" spc="1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string1</a:t>
            </a:r>
            <a:r>
              <a:rPr sz="1200" spc="1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</a:t>
            </a:r>
            <a:r>
              <a:rPr sz="1200" spc="1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many</a:t>
            </a:r>
            <a:r>
              <a:rPr sz="1200" spc="1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times</a:t>
            </a:r>
            <a:r>
              <a:rPr sz="1200" spc="1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</a:t>
            </a:r>
            <a:r>
              <a:rPr sz="1200" spc="1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required</a:t>
            </a:r>
            <a:r>
              <a:rPr sz="1200" spc="1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200" spc="1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make</a:t>
            </a:r>
            <a:r>
              <a:rPr sz="1200" spc="1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string1</a:t>
            </a:r>
            <a:r>
              <a:rPr sz="1200" spc="1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length</a:t>
            </a:r>
            <a:r>
              <a:rPr sz="1200" spc="1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equal</a:t>
            </a:r>
            <a:r>
              <a:rPr sz="1200" spc="1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200" spc="1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“n”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chars.</a:t>
            </a:r>
            <a:endParaRPr sz="1200">
              <a:latin typeface="Tahoma"/>
              <a:cs typeface="Tahoma"/>
            </a:endParaRPr>
          </a:p>
          <a:p>
            <a:pPr marL="129539" indent="-117475">
              <a:lnSpc>
                <a:spcPct val="100000"/>
              </a:lnSpc>
              <a:spcBef>
                <a:spcPts val="1005"/>
              </a:spcBef>
              <a:buChar char="•"/>
              <a:tabLst>
                <a:tab pos="130175" algn="l"/>
              </a:tabLst>
            </a:pPr>
            <a:r>
              <a:rPr sz="1200" spc="-6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right align the names of</a:t>
            </a:r>
            <a:r>
              <a:rPr sz="1200" spc="1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staff_members: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4120" y="2133600"/>
            <a:ext cx="3200400" cy="219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55748" y="3224783"/>
            <a:ext cx="3238500" cy="428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2553157"/>
            <a:ext cx="6316345" cy="2309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0" dirty="0">
                <a:solidFill>
                  <a:srgbClr val="252525"/>
                </a:solidFill>
                <a:latin typeface="Carlito"/>
                <a:cs typeface="Carlito"/>
              </a:rPr>
              <a:t>LTRIM(string,CHAR</a:t>
            </a:r>
            <a:r>
              <a:rPr sz="1350" b="1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b="1" spc="-5" dirty="0">
                <a:solidFill>
                  <a:srgbClr val="252525"/>
                </a:solidFill>
                <a:latin typeface="Carlito"/>
                <a:cs typeface="Carlito"/>
              </a:rPr>
              <a:t>set)</a:t>
            </a:r>
            <a:endParaRPr sz="1350">
              <a:latin typeface="Carlito"/>
              <a:cs typeface="Carlito"/>
            </a:endParaRPr>
          </a:p>
          <a:p>
            <a:pPr marL="173990" indent="-123825">
              <a:lnSpc>
                <a:spcPct val="100000"/>
              </a:lnSpc>
              <a:spcBef>
                <a:spcPts val="5"/>
              </a:spcBef>
              <a:buChar char="•"/>
              <a:tabLst>
                <a:tab pos="174625" algn="l"/>
              </a:tabLst>
            </a:pP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This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function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removes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chars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from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beginning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string</a:t>
            </a:r>
            <a:r>
              <a:rPr sz="1350" spc="-2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25" dirty="0">
                <a:solidFill>
                  <a:srgbClr val="252525"/>
                </a:solidFill>
                <a:latin typeface="Arial"/>
                <a:cs typeface="Arial"/>
              </a:rPr>
              <a:t>as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long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character matches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one 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</a:t>
            </a:r>
            <a:r>
              <a:rPr sz="1350" spc="-10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set.</a:t>
            </a:r>
            <a:endParaRPr sz="13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RPAD(string1,n,string2)</a:t>
            </a:r>
            <a:endParaRPr sz="1350">
              <a:latin typeface="Carlito"/>
              <a:cs typeface="Carlito"/>
            </a:endParaRPr>
          </a:p>
          <a:p>
            <a:pPr marL="135890" indent="-123825">
              <a:lnSpc>
                <a:spcPct val="100000"/>
              </a:lnSpc>
              <a:buChar char="•"/>
              <a:tabLst>
                <a:tab pos="136525" algn="l"/>
              </a:tabLst>
            </a:pP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This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function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similar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65" dirty="0">
                <a:solidFill>
                  <a:srgbClr val="252525"/>
                </a:solidFill>
                <a:latin typeface="Arial"/>
                <a:cs typeface="Arial"/>
              </a:rPr>
              <a:t>LPAD.</a:t>
            </a:r>
            <a:r>
              <a:rPr sz="1350" spc="-1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It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adds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chars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right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end.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RTRIM(string,CHAR set)</a:t>
            </a:r>
            <a:endParaRPr sz="1350">
              <a:latin typeface="Carlito"/>
              <a:cs typeface="Carlito"/>
            </a:endParaRPr>
          </a:p>
          <a:p>
            <a:pPr marL="135890" indent="-123825">
              <a:lnSpc>
                <a:spcPct val="100000"/>
              </a:lnSpc>
              <a:buChar char="•"/>
              <a:tabLst>
                <a:tab pos="136525" algn="l"/>
              </a:tabLst>
            </a:pP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This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function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similar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25" dirty="0">
                <a:solidFill>
                  <a:srgbClr val="252525"/>
                </a:solidFill>
                <a:latin typeface="Arial"/>
                <a:cs typeface="Arial"/>
              </a:rPr>
              <a:t>LTRIM.</a:t>
            </a:r>
            <a:r>
              <a:rPr sz="1350" spc="-1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It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removes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chars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from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right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end.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SUBSTR(CHAR,m,n)</a:t>
            </a:r>
            <a:endParaRPr sz="1350">
              <a:latin typeface="Carlito"/>
              <a:cs typeface="Carlito"/>
            </a:endParaRPr>
          </a:p>
          <a:p>
            <a:pPr marL="173990" indent="-123825">
              <a:lnSpc>
                <a:spcPct val="100000"/>
              </a:lnSpc>
              <a:buChar char="•"/>
              <a:tabLst>
                <a:tab pos="174625" algn="l"/>
              </a:tabLst>
            </a:pP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This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function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returns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string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from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mth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character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 of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string to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nth character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177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" dirty="0"/>
              <a:t>Table </a:t>
            </a:r>
            <a:r>
              <a:rPr sz="2600" spc="-5" dirty="0"/>
              <a:t>of</a:t>
            </a:r>
            <a:r>
              <a:rPr sz="2600" spc="-70" dirty="0"/>
              <a:t> </a:t>
            </a:r>
            <a:r>
              <a:rPr sz="2600" spc="-10" dirty="0"/>
              <a:t>Contents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63880" y="813816"/>
            <a:ext cx="4853940" cy="2659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912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5" dirty="0">
                <a:latin typeface="Arial"/>
                <a:cs typeface="Arial"/>
              </a:rPr>
              <a:t>String </a:t>
            </a:r>
            <a:r>
              <a:rPr sz="2600" spc="-120" dirty="0">
                <a:latin typeface="Arial"/>
                <a:cs typeface="Arial"/>
              </a:rPr>
              <a:t>Functions</a:t>
            </a:r>
            <a:r>
              <a:rPr sz="2600" spc="-245" dirty="0">
                <a:latin typeface="Arial"/>
                <a:cs typeface="Arial"/>
              </a:rPr>
              <a:t> </a:t>
            </a:r>
            <a:r>
              <a:rPr sz="2600" spc="-240" dirty="0">
                <a:latin typeface="Arial"/>
                <a:cs typeface="Arial"/>
              </a:rPr>
              <a:t>Contd…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" y="1001267"/>
            <a:ext cx="3852672" cy="2836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0897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60" dirty="0"/>
              <a:t>DATE</a:t>
            </a:r>
            <a:r>
              <a:rPr sz="2600" spc="-9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61416" y="815339"/>
            <a:ext cx="4913376" cy="3011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3985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60" dirty="0"/>
              <a:t>DATE </a:t>
            </a:r>
            <a:r>
              <a:rPr sz="2600" spc="-5" dirty="0"/>
              <a:t>Function</a:t>
            </a:r>
            <a:r>
              <a:rPr sz="2600" spc="20" dirty="0"/>
              <a:t> </a:t>
            </a:r>
            <a:r>
              <a:rPr sz="2600" spc="-10" dirty="0"/>
              <a:t>-Examples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25423" y="845819"/>
            <a:ext cx="4076700" cy="2354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3859" y="3222117"/>
            <a:ext cx="718947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Date Functions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(contd.):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LASTDAY(date1)</a:t>
            </a:r>
            <a:endParaRPr sz="1350">
              <a:latin typeface="Carlito"/>
              <a:cs typeface="Carlito"/>
            </a:endParaRPr>
          </a:p>
          <a:p>
            <a:pPr marL="12700" marR="5080" indent="381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last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day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month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contains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date.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return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 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always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DATE. 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display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last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day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month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books were</a:t>
            </a:r>
            <a:r>
              <a:rPr sz="1350" spc="-1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issue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5351" y="4123944"/>
            <a:ext cx="3220212" cy="504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4747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60" dirty="0"/>
              <a:t>DATE </a:t>
            </a:r>
            <a:r>
              <a:rPr sz="2600" spc="-5" dirty="0"/>
              <a:t>Function </a:t>
            </a:r>
            <a:r>
              <a:rPr sz="2600" dirty="0"/>
              <a:t>-</a:t>
            </a:r>
            <a:r>
              <a:rPr sz="2600" spc="-10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7730490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NEXT_DAY(date1, char)</a:t>
            </a:r>
            <a:endParaRPr sz="1200">
              <a:latin typeface="Tahoma"/>
              <a:cs typeface="Tahoma"/>
            </a:endParaRPr>
          </a:p>
          <a:p>
            <a:pPr marL="141605" marR="8255" indent="-129539">
              <a:lnSpc>
                <a:spcPct val="150000"/>
              </a:lnSpc>
              <a:spcBef>
                <a:spcPts val="29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Returns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date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first weekday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specified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 char that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later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given date </a:t>
            </a:r>
            <a:r>
              <a:rPr sz="1200" spc="-6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display the date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on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coming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Friday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the week that books were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issued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spc="-1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CURRENT_DATE</a:t>
            </a:r>
            <a:r>
              <a:rPr sz="1200" spc="9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&amp;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CURRENT_TIMESTAMP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return</a:t>
            </a:r>
            <a:r>
              <a:rPr sz="1200" spc="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current</a:t>
            </a:r>
            <a:r>
              <a:rPr sz="1200" spc="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date</a:t>
            </a:r>
            <a:r>
              <a:rPr sz="1200" spc="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time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respectively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base</a:t>
            </a:r>
            <a:r>
              <a:rPr sz="12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200" spc="9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9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timezone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set</a:t>
            </a:r>
            <a:endParaRPr sz="1200">
              <a:latin typeface="Tahoma"/>
              <a:cs typeface="Tahoma"/>
            </a:endParaRPr>
          </a:p>
          <a:p>
            <a:pPr marL="141605">
              <a:lnSpc>
                <a:spcPct val="100000"/>
              </a:lnSpc>
              <a:spcBef>
                <a:spcPts val="720"/>
              </a:spcBef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database.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7491" y="2286000"/>
            <a:ext cx="5561330" cy="2501265"/>
            <a:chOff x="507491" y="2286000"/>
            <a:chExt cx="5561330" cy="2501265"/>
          </a:xfrm>
        </p:grpSpPr>
        <p:sp>
          <p:nvSpPr>
            <p:cNvPr id="5" name="object 5"/>
            <p:cNvSpPr/>
            <p:nvPr/>
          </p:nvSpPr>
          <p:spPr>
            <a:xfrm>
              <a:off x="2935224" y="2286000"/>
              <a:ext cx="3133344" cy="571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491" y="2868168"/>
              <a:ext cx="3389376" cy="19187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1934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80" dirty="0">
                <a:latin typeface="Arial"/>
                <a:cs typeface="Arial"/>
              </a:rPr>
              <a:t>DATE </a:t>
            </a:r>
            <a:r>
              <a:rPr sz="2600" spc="-114" dirty="0">
                <a:latin typeface="Arial"/>
                <a:cs typeface="Arial"/>
              </a:rPr>
              <a:t>Functions</a:t>
            </a:r>
            <a:r>
              <a:rPr sz="2600" spc="-355" dirty="0">
                <a:latin typeface="Arial"/>
                <a:cs typeface="Arial"/>
              </a:rPr>
              <a:t> </a:t>
            </a:r>
            <a:r>
              <a:rPr sz="2600" spc="-240" dirty="0">
                <a:latin typeface="Arial"/>
                <a:cs typeface="Arial"/>
              </a:rPr>
              <a:t>Contd…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47776"/>
            <a:ext cx="7727950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EXTRACT(datetime)</a:t>
            </a:r>
            <a:endParaRPr sz="1200">
              <a:latin typeface="Tahoma"/>
              <a:cs typeface="Tahoma"/>
            </a:endParaRPr>
          </a:p>
          <a:p>
            <a:pPr marL="142240" marR="5080" indent="-129539" algn="just">
              <a:lnSpc>
                <a:spcPct val="150000"/>
              </a:lnSpc>
              <a:spcBef>
                <a:spcPts val="290"/>
              </a:spcBef>
            </a:pPr>
            <a:r>
              <a:rPr sz="1200" spc="-1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extracts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a specified datetime field.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 function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useful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 manipulating datetime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field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values.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 you can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extract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only 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year,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month or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day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given date value. </a:t>
            </a:r>
            <a:r>
              <a:rPr sz="1200" spc="-6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display year of birth for all  students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284" y="2449195"/>
            <a:ext cx="7727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240" marR="5080" indent="-129539">
              <a:lnSpc>
                <a:spcPct val="15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TRUNC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(DATE1)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 function truncates the time part from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DATE.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This is required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when we do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DATE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calculation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10739" y="1972055"/>
            <a:ext cx="2461260" cy="371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4604" y="3486911"/>
            <a:ext cx="3189732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0289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Arithmetic with</a:t>
            </a:r>
            <a:r>
              <a:rPr sz="2600" spc="-105" dirty="0"/>
              <a:t> </a:t>
            </a:r>
            <a:r>
              <a:rPr sz="2600" spc="-50" dirty="0"/>
              <a:t>DATES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71727"/>
            <a:ext cx="4174236" cy="1595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459177"/>
            <a:ext cx="299720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Given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below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formats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Date</a:t>
            </a:r>
            <a:r>
              <a:rPr sz="1350" spc="-1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Functions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59735" y="2702051"/>
            <a:ext cx="2112264" cy="2153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943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Conversion</a:t>
            </a:r>
            <a:r>
              <a:rPr sz="2600" spc="-8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03859" y="888491"/>
            <a:ext cx="4049267" cy="1755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1776" y="2593339"/>
            <a:ext cx="7678420" cy="1261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Conversion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:</a:t>
            </a:r>
            <a:endParaRPr sz="1350">
              <a:latin typeface="Carlito"/>
              <a:cs typeface="Carlito"/>
            </a:endParaRPr>
          </a:p>
          <a:p>
            <a:pPr marL="12700" marR="5080" indent="68580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Conversion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one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datatype to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another.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Usually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conversion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accepts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two arguments wherein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input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 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second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output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takes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care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 implicit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datatype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conversion.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Explicit datatype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conversions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done 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conversion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Although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does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provide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implicit type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conversion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ensure reliability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SQL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should use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conversion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997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Conversion </a:t>
            </a:r>
            <a:r>
              <a:rPr sz="2600" dirty="0"/>
              <a:t>Functions -</a:t>
            </a:r>
            <a:r>
              <a:rPr sz="2600" spc="-85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477012" y="795527"/>
            <a:ext cx="4343400" cy="4232275"/>
            <a:chOff x="477012" y="795527"/>
            <a:chExt cx="4343400" cy="4232275"/>
          </a:xfrm>
        </p:grpSpPr>
        <p:sp>
          <p:nvSpPr>
            <p:cNvPr id="4" name="object 4"/>
            <p:cNvSpPr/>
            <p:nvPr/>
          </p:nvSpPr>
          <p:spPr>
            <a:xfrm>
              <a:off x="477012" y="795527"/>
              <a:ext cx="4343400" cy="22692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7012" y="3064763"/>
              <a:ext cx="4264152" cy="19629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930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Miscellaneous</a:t>
            </a:r>
            <a:r>
              <a:rPr sz="2600" spc="-105" dirty="0"/>
              <a:t> </a:t>
            </a:r>
            <a:r>
              <a:rPr sz="2600" dirty="0"/>
              <a:t>Functions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797051"/>
            <a:ext cx="4565904" cy="2442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3455923"/>
            <a:ext cx="624268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Miscellaneous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 These functions are sometimes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also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called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General</a:t>
            </a:r>
            <a:r>
              <a:rPr sz="1350" spc="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Functions.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These functions work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datatype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81342" y="195326"/>
            <a:ext cx="1976120" cy="361315"/>
            <a:chOff x="7181342" y="195326"/>
            <a:chExt cx="1976120" cy="361315"/>
          </a:xfrm>
        </p:grpSpPr>
        <p:sp>
          <p:nvSpPr>
            <p:cNvPr id="4" name="object 4"/>
            <p:cNvSpPr/>
            <p:nvPr/>
          </p:nvSpPr>
          <p:spPr>
            <a:xfrm>
              <a:off x="7315200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94042" y="208026"/>
              <a:ext cx="1950720" cy="335280"/>
            </a:xfrm>
            <a:custGeom>
              <a:avLst/>
              <a:gdLst/>
              <a:ahLst/>
              <a:cxnLst/>
              <a:rect l="l" t="t" r="r" b="b"/>
              <a:pathLst>
                <a:path w="1950720" h="335280">
                  <a:moveTo>
                    <a:pt x="1950720" y="0"/>
                  </a:moveTo>
                  <a:lnTo>
                    <a:pt x="0" y="0"/>
                  </a:lnTo>
                  <a:lnTo>
                    <a:pt x="0" y="335279"/>
                  </a:lnTo>
                  <a:lnTo>
                    <a:pt x="1950720" y="335279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94042" y="208026"/>
              <a:ext cx="1950720" cy="335280"/>
            </a:xfrm>
            <a:custGeom>
              <a:avLst/>
              <a:gdLst/>
              <a:ahLst/>
              <a:cxnLst/>
              <a:rect l="l" t="t" r="r" b="b"/>
              <a:pathLst>
                <a:path w="1950720" h="335280">
                  <a:moveTo>
                    <a:pt x="0" y="335279"/>
                  </a:moveTo>
                  <a:lnTo>
                    <a:pt x="1950720" y="335279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3352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301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Miscellaneous Functions -</a:t>
            </a:r>
            <a:r>
              <a:rPr sz="2600" spc="-120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77012" y="851916"/>
            <a:ext cx="4930140" cy="1972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6115" y="2787218"/>
            <a:ext cx="6751955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Miscellaneous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Single-row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Functions: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NVL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()</a:t>
            </a:r>
            <a:endParaRPr sz="1350">
              <a:latin typeface="Carlito"/>
              <a:cs typeface="Carlito"/>
            </a:endParaRPr>
          </a:p>
          <a:p>
            <a:pPr marL="12700" marR="12890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Many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times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there are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records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holding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table. When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output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such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displayed,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difficult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understand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reason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NULL or BLANK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shown 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output.  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way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overcome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problem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replace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other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meaningful  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computing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records.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This can be done 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NVL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function.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NVL2()</a:t>
            </a: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NVL2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thought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as 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extension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NVL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function. But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examines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value. 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null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second value 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third value. Examples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both functions are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shown on the</a:t>
            </a:r>
            <a:r>
              <a:rPr sz="135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slide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711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0" dirty="0"/>
              <a:t>References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83691" y="790955"/>
            <a:ext cx="633222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39254" y="88646"/>
            <a:ext cx="1918335" cy="541020"/>
            <a:chOff x="7239254" y="88646"/>
            <a:chExt cx="1918335" cy="541020"/>
          </a:xfrm>
        </p:grpSpPr>
        <p:sp>
          <p:nvSpPr>
            <p:cNvPr id="4" name="object 4"/>
            <p:cNvSpPr/>
            <p:nvPr/>
          </p:nvSpPr>
          <p:spPr>
            <a:xfrm>
              <a:off x="7315200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51954" y="101346"/>
              <a:ext cx="1892935" cy="515620"/>
            </a:xfrm>
            <a:custGeom>
              <a:avLst/>
              <a:gdLst/>
              <a:ahLst/>
              <a:cxnLst/>
              <a:rect l="l" t="t" r="r" b="b"/>
              <a:pathLst>
                <a:path w="1892934" h="515620">
                  <a:moveTo>
                    <a:pt x="1892807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1892807" y="515112"/>
                  </a:lnTo>
                  <a:lnTo>
                    <a:pt x="18928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51954" y="101346"/>
              <a:ext cx="1892935" cy="515620"/>
            </a:xfrm>
            <a:custGeom>
              <a:avLst/>
              <a:gdLst/>
              <a:ahLst/>
              <a:cxnLst/>
              <a:rect l="l" t="t" r="r" b="b"/>
              <a:pathLst>
                <a:path w="1892934" h="515620">
                  <a:moveTo>
                    <a:pt x="0" y="515112"/>
                  </a:moveTo>
                  <a:lnTo>
                    <a:pt x="1892807" y="515112"/>
                  </a:lnTo>
                  <a:lnTo>
                    <a:pt x="1892807" y="0"/>
                  </a:lnTo>
                  <a:lnTo>
                    <a:pt x="0" y="0"/>
                  </a:lnTo>
                  <a:lnTo>
                    <a:pt x="0" y="51511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454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4860" algn="l"/>
              </a:tabLst>
            </a:pPr>
            <a:r>
              <a:rPr sz="2600" dirty="0"/>
              <a:t>Miscellaneous</a:t>
            </a:r>
            <a:r>
              <a:rPr sz="2600" spc="-25" dirty="0"/>
              <a:t> </a:t>
            </a:r>
            <a:r>
              <a:rPr sz="2600" spc="-5" dirty="0"/>
              <a:t>Function	</a:t>
            </a:r>
            <a:r>
              <a:rPr sz="2600" dirty="0"/>
              <a:t>-</a:t>
            </a:r>
            <a:r>
              <a:rPr sz="2600" spc="-80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83691" y="813816"/>
            <a:ext cx="3657600" cy="20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5175" y="2864358"/>
            <a:ext cx="5502275" cy="187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NullIF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()</a:t>
            </a:r>
            <a:endParaRPr sz="1350">
              <a:latin typeface="Carlito"/>
              <a:cs typeface="Carlito"/>
            </a:endParaRPr>
          </a:p>
          <a:p>
            <a:pPr marL="12700" marR="160655" indent="7239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This function compares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arguments provided. If they are equal,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 returns null 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argument.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cannot specify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literal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as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</a:t>
            </a:r>
            <a:r>
              <a:rPr sz="1350" spc="-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argument.</a:t>
            </a:r>
            <a:endParaRPr sz="135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COALESE()</a:t>
            </a:r>
            <a:endParaRPr sz="1350">
              <a:latin typeface="Carlito"/>
              <a:cs typeface="Carlito"/>
            </a:endParaRPr>
          </a:p>
          <a:p>
            <a:pPr marL="12700" marR="5080" indent="685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Coalesce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 returns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non null 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given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argument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list. The benefit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versus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NVL()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take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multiple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alternate values. Examples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both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 are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shown on 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slide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17918" y="88646"/>
            <a:ext cx="1939925" cy="541020"/>
            <a:chOff x="7217918" y="88646"/>
            <a:chExt cx="1939925" cy="541020"/>
          </a:xfrm>
        </p:grpSpPr>
        <p:sp>
          <p:nvSpPr>
            <p:cNvPr id="4" name="object 4"/>
            <p:cNvSpPr/>
            <p:nvPr/>
          </p:nvSpPr>
          <p:spPr>
            <a:xfrm>
              <a:off x="7315200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30618" y="101346"/>
              <a:ext cx="1914525" cy="515620"/>
            </a:xfrm>
            <a:custGeom>
              <a:avLst/>
              <a:gdLst/>
              <a:ahLst/>
              <a:cxnLst/>
              <a:rect l="l" t="t" r="r" b="b"/>
              <a:pathLst>
                <a:path w="1914525" h="515620">
                  <a:moveTo>
                    <a:pt x="1914144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1914144" y="515112"/>
                  </a:lnTo>
                  <a:lnTo>
                    <a:pt x="191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30618" y="101346"/>
              <a:ext cx="1914525" cy="515620"/>
            </a:xfrm>
            <a:custGeom>
              <a:avLst/>
              <a:gdLst/>
              <a:ahLst/>
              <a:cxnLst/>
              <a:rect l="l" t="t" r="r" b="b"/>
              <a:pathLst>
                <a:path w="1914525" h="515620">
                  <a:moveTo>
                    <a:pt x="0" y="515112"/>
                  </a:moveTo>
                  <a:lnTo>
                    <a:pt x="1914144" y="515112"/>
                  </a:lnTo>
                  <a:lnTo>
                    <a:pt x="1914144" y="0"/>
                  </a:lnTo>
                  <a:lnTo>
                    <a:pt x="0" y="0"/>
                  </a:lnTo>
                  <a:lnTo>
                    <a:pt x="0" y="51511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473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CASE</a:t>
            </a:r>
            <a:r>
              <a:rPr sz="2600" spc="-75" dirty="0"/>
              <a:t> </a:t>
            </a:r>
            <a:r>
              <a:rPr sz="2600" spc="-5" dirty="0"/>
              <a:t>Function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77012" y="932688"/>
            <a:ext cx="4312920" cy="2363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4987" y="3318509"/>
            <a:ext cx="5983605" cy="1055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CASE()</a:t>
            </a:r>
            <a:endParaRPr sz="1350">
              <a:latin typeface="Carlito"/>
              <a:cs typeface="Carlito"/>
            </a:endParaRPr>
          </a:p>
          <a:p>
            <a:pPr marL="12700" marR="5080" indent="723900" algn="just">
              <a:lnSpc>
                <a:spcPct val="100000"/>
              </a:lnSpc>
            </a:pP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In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simple </a:t>
            </a:r>
            <a:r>
              <a:rPr sz="1350" spc="-110" dirty="0">
                <a:solidFill>
                  <a:srgbClr val="252525"/>
                </a:solidFill>
                <a:latin typeface="Arial"/>
                <a:cs typeface="Arial"/>
              </a:rPr>
              <a:t>case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expression,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Oracle 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searches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for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first </a:t>
            </a:r>
            <a:r>
              <a:rPr sz="1350" spc="-185" dirty="0">
                <a:solidFill>
                  <a:srgbClr val="252525"/>
                </a:solidFill>
                <a:latin typeface="Arial"/>
                <a:cs typeface="Arial"/>
              </a:rPr>
              <a:t>WHEN…THEN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pair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expr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equal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comparison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expr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returns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return_expr.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expressions  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should be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same datatype. CASE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capable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logical comparisons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like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&lt;&gt;  etc..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Also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CASE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work 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predicates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subqueries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89545" y="148081"/>
            <a:ext cx="1775460" cy="429259"/>
            <a:chOff x="7289545" y="148081"/>
            <a:chExt cx="1775460" cy="429259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02245" y="160781"/>
              <a:ext cx="1750060" cy="403860"/>
            </a:xfrm>
            <a:custGeom>
              <a:avLst/>
              <a:gdLst/>
              <a:ahLst/>
              <a:cxnLst/>
              <a:rect l="l" t="t" r="r" b="b"/>
              <a:pathLst>
                <a:path w="1750059" h="403859">
                  <a:moveTo>
                    <a:pt x="1749552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749552" y="403860"/>
                  </a:lnTo>
                  <a:lnTo>
                    <a:pt x="1749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02245" y="160781"/>
              <a:ext cx="1750060" cy="403860"/>
            </a:xfrm>
            <a:custGeom>
              <a:avLst/>
              <a:gdLst/>
              <a:ahLst/>
              <a:cxnLst/>
              <a:rect l="l" t="t" r="r" b="b"/>
              <a:pathLst>
                <a:path w="1750059" h="403859">
                  <a:moveTo>
                    <a:pt x="0" y="403860"/>
                  </a:moveTo>
                  <a:lnTo>
                    <a:pt x="1749552" y="403860"/>
                  </a:lnTo>
                  <a:lnTo>
                    <a:pt x="1749552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594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Decode</a:t>
            </a:r>
            <a:r>
              <a:rPr sz="2600" spc="-95" dirty="0"/>
              <a:t> </a:t>
            </a:r>
            <a:r>
              <a:rPr sz="2600" spc="-5" dirty="0"/>
              <a:t>Function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08076" y="960119"/>
            <a:ext cx="3794760" cy="2022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7120" y="2877058"/>
            <a:ext cx="6120130" cy="1467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DECODE ()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</a:t>
            </a:r>
            <a:endParaRPr sz="1350">
              <a:latin typeface="Carlito"/>
              <a:cs typeface="Carlito"/>
            </a:endParaRPr>
          </a:p>
          <a:p>
            <a:pPr marL="73596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This function decodes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expression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after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comparing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search</a:t>
            </a:r>
            <a:r>
              <a:rPr sz="1350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value.</a:t>
            </a:r>
            <a:endParaRPr sz="1350">
              <a:latin typeface="Carlito"/>
              <a:cs typeface="Carlito"/>
            </a:endParaRPr>
          </a:p>
          <a:p>
            <a:pPr marL="12700" marR="6985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expression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search, result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returned. 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default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omitted,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null 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returned 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search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does not match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result  values.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compared to CASE, DECODE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do 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equality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check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only.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expressions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DECODE can work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scalar values. DECODE can work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inside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SQL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but CASE can be more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efficient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substitute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PL/SQL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blocks.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24014" y="148081"/>
            <a:ext cx="1854200" cy="423545"/>
            <a:chOff x="7224014" y="148081"/>
            <a:chExt cx="1854200" cy="423545"/>
          </a:xfrm>
        </p:grpSpPr>
        <p:sp>
          <p:nvSpPr>
            <p:cNvPr id="4" name="object 4"/>
            <p:cNvSpPr/>
            <p:nvPr/>
          </p:nvSpPr>
          <p:spPr>
            <a:xfrm>
              <a:off x="7315200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36714" y="160781"/>
              <a:ext cx="1828800" cy="398145"/>
            </a:xfrm>
            <a:custGeom>
              <a:avLst/>
              <a:gdLst/>
              <a:ahLst/>
              <a:cxnLst/>
              <a:rect l="l" t="t" r="r" b="b"/>
              <a:pathLst>
                <a:path w="1828800" h="398145">
                  <a:moveTo>
                    <a:pt x="1828800" y="0"/>
                  </a:moveTo>
                  <a:lnTo>
                    <a:pt x="0" y="0"/>
                  </a:lnTo>
                  <a:lnTo>
                    <a:pt x="0" y="397763"/>
                  </a:lnTo>
                  <a:lnTo>
                    <a:pt x="1828800" y="397763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36714" y="160781"/>
              <a:ext cx="1828800" cy="398145"/>
            </a:xfrm>
            <a:custGeom>
              <a:avLst/>
              <a:gdLst/>
              <a:ahLst/>
              <a:cxnLst/>
              <a:rect l="l" t="t" r="r" b="b"/>
              <a:pathLst>
                <a:path w="1828800" h="398145">
                  <a:moveTo>
                    <a:pt x="0" y="397763"/>
                  </a:moveTo>
                  <a:lnTo>
                    <a:pt x="1828800" y="397763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634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77012" y="813816"/>
            <a:ext cx="4501896" cy="2194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786" y="2896565"/>
            <a:ext cx="5716905" cy="1673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Tips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Tricks:</a:t>
            </a:r>
            <a:endParaRPr sz="1350">
              <a:latin typeface="Carlito"/>
              <a:cs typeface="Carlito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If possible,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try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avoiding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SUBSTRING function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your WHERE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clauses.</a:t>
            </a:r>
            <a:endParaRPr sz="1350">
              <a:latin typeface="Carlito"/>
              <a:cs typeface="Carlito"/>
            </a:endParaRPr>
          </a:p>
          <a:p>
            <a:pPr marL="12700" marR="9334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Depending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how it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constructed, 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SUBSTRING function can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force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scan instead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allowing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Optimizer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(assuming there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one). 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substring you are searching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does 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include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character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you are searching 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for,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scan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performed. In case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conversion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functions, If value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converted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right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format,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throw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error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088378" y="29209"/>
            <a:ext cx="1983739" cy="542290"/>
            <a:chOff x="7088378" y="29209"/>
            <a:chExt cx="1983739" cy="542290"/>
          </a:xfrm>
        </p:grpSpPr>
        <p:sp>
          <p:nvSpPr>
            <p:cNvPr id="4" name="object 4"/>
            <p:cNvSpPr/>
            <p:nvPr/>
          </p:nvSpPr>
          <p:spPr>
            <a:xfrm>
              <a:off x="7315200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01078" y="41909"/>
              <a:ext cx="1958339" cy="516890"/>
            </a:xfrm>
            <a:custGeom>
              <a:avLst/>
              <a:gdLst/>
              <a:ahLst/>
              <a:cxnLst/>
              <a:rect l="l" t="t" r="r" b="b"/>
              <a:pathLst>
                <a:path w="1958340" h="516890">
                  <a:moveTo>
                    <a:pt x="1958339" y="0"/>
                  </a:moveTo>
                  <a:lnTo>
                    <a:pt x="0" y="0"/>
                  </a:lnTo>
                  <a:lnTo>
                    <a:pt x="0" y="516636"/>
                  </a:lnTo>
                  <a:lnTo>
                    <a:pt x="1958339" y="516636"/>
                  </a:lnTo>
                  <a:lnTo>
                    <a:pt x="1958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01078" y="41909"/>
              <a:ext cx="1958339" cy="516890"/>
            </a:xfrm>
            <a:custGeom>
              <a:avLst/>
              <a:gdLst/>
              <a:ahLst/>
              <a:cxnLst/>
              <a:rect l="l" t="t" r="r" b="b"/>
              <a:pathLst>
                <a:path w="1958340" h="516890">
                  <a:moveTo>
                    <a:pt x="0" y="516636"/>
                  </a:moveTo>
                  <a:lnTo>
                    <a:pt x="1958339" y="516636"/>
                  </a:lnTo>
                  <a:lnTo>
                    <a:pt x="1958339" y="0"/>
                  </a:lnTo>
                  <a:lnTo>
                    <a:pt x="0" y="0"/>
                  </a:lnTo>
                  <a:lnTo>
                    <a:pt x="0" y="51663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06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Summary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77012" y="890016"/>
            <a:ext cx="5436108" cy="1991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52969" y="181610"/>
            <a:ext cx="1833245" cy="389890"/>
            <a:chOff x="7252969" y="181610"/>
            <a:chExt cx="1833245" cy="389890"/>
          </a:xfrm>
        </p:grpSpPr>
        <p:sp>
          <p:nvSpPr>
            <p:cNvPr id="4" name="object 4"/>
            <p:cNvSpPr/>
            <p:nvPr/>
          </p:nvSpPr>
          <p:spPr>
            <a:xfrm>
              <a:off x="7315199" y="210312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65669" y="194310"/>
              <a:ext cx="1807845" cy="364490"/>
            </a:xfrm>
            <a:custGeom>
              <a:avLst/>
              <a:gdLst/>
              <a:ahLst/>
              <a:cxnLst/>
              <a:rect l="l" t="t" r="r" b="b"/>
              <a:pathLst>
                <a:path w="1807845" h="364490">
                  <a:moveTo>
                    <a:pt x="1807464" y="0"/>
                  </a:moveTo>
                  <a:lnTo>
                    <a:pt x="0" y="0"/>
                  </a:lnTo>
                  <a:lnTo>
                    <a:pt x="0" y="364236"/>
                  </a:lnTo>
                  <a:lnTo>
                    <a:pt x="1807464" y="364236"/>
                  </a:lnTo>
                  <a:lnTo>
                    <a:pt x="1807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65669" y="194310"/>
              <a:ext cx="1807845" cy="364490"/>
            </a:xfrm>
            <a:custGeom>
              <a:avLst/>
              <a:gdLst/>
              <a:ahLst/>
              <a:cxnLst/>
              <a:rect l="l" t="t" r="r" b="b"/>
              <a:pathLst>
                <a:path w="1807845" h="364490">
                  <a:moveTo>
                    <a:pt x="0" y="364236"/>
                  </a:moveTo>
                  <a:lnTo>
                    <a:pt x="1807464" y="364236"/>
                  </a:lnTo>
                  <a:lnTo>
                    <a:pt x="1807464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 </a:t>
            </a:r>
            <a:r>
              <a:rPr sz="2600" dirty="0"/>
              <a:t>-</a:t>
            </a:r>
            <a:r>
              <a:rPr sz="2600" spc="-45" dirty="0"/>
              <a:t> </a:t>
            </a:r>
            <a:r>
              <a:rPr sz="2600" spc="-5" dirty="0"/>
              <a:t>Questions</a:t>
            </a:r>
            <a:endParaRPr sz="2600"/>
          </a:p>
        </p:txBody>
      </p:sp>
      <p:grpSp>
        <p:nvGrpSpPr>
          <p:cNvPr id="8" name="object 8"/>
          <p:cNvGrpSpPr/>
          <p:nvPr/>
        </p:nvGrpSpPr>
        <p:grpSpPr>
          <a:xfrm>
            <a:off x="477012" y="883919"/>
            <a:ext cx="4780915" cy="3931920"/>
            <a:chOff x="477012" y="883919"/>
            <a:chExt cx="4780915" cy="3931920"/>
          </a:xfrm>
        </p:grpSpPr>
        <p:sp>
          <p:nvSpPr>
            <p:cNvPr id="9" name="object 9"/>
            <p:cNvSpPr/>
            <p:nvPr/>
          </p:nvSpPr>
          <p:spPr>
            <a:xfrm>
              <a:off x="477012" y="883919"/>
              <a:ext cx="4780788" cy="21991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012" y="2749296"/>
              <a:ext cx="3995928" cy="20665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92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Lesson </a:t>
            </a:r>
            <a:r>
              <a:rPr sz="2600" dirty="0"/>
              <a:t>6:Joins and</a:t>
            </a:r>
            <a:r>
              <a:rPr sz="2600" spc="-95" dirty="0"/>
              <a:t> </a:t>
            </a:r>
            <a:r>
              <a:rPr sz="2600" dirty="0"/>
              <a:t>Subqueries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41604" y="836675"/>
            <a:ext cx="5882640" cy="2948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539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spc="-10" dirty="0"/>
              <a:t>are</a:t>
            </a:r>
            <a:r>
              <a:rPr sz="2600" spc="-95" dirty="0"/>
              <a:t> </a:t>
            </a:r>
            <a:r>
              <a:rPr sz="2600" dirty="0"/>
              <a:t>Joins?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53212" y="952500"/>
            <a:ext cx="5775959" cy="201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spc="-10" dirty="0"/>
              <a:t>are</a:t>
            </a:r>
            <a:r>
              <a:rPr sz="2600" spc="-95" dirty="0"/>
              <a:t> </a:t>
            </a:r>
            <a:r>
              <a:rPr sz="2600" dirty="0"/>
              <a:t>Joins?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82751" y="771144"/>
            <a:ext cx="5814060" cy="3451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92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spc="-10" dirty="0"/>
              <a:t>are</a:t>
            </a:r>
            <a:r>
              <a:rPr sz="2600" spc="-95" dirty="0"/>
              <a:t> </a:t>
            </a:r>
            <a:r>
              <a:rPr sz="2600" dirty="0"/>
              <a:t>Joins?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885444" y="675131"/>
            <a:ext cx="3075432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549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Next </a:t>
            </a:r>
            <a:r>
              <a:rPr sz="2600" spc="-5" dirty="0"/>
              <a:t>Step </a:t>
            </a:r>
            <a:r>
              <a:rPr sz="2600" spc="-10" dirty="0"/>
              <a:t>Courses(if</a:t>
            </a:r>
            <a:r>
              <a:rPr sz="2600" spc="-90" dirty="0"/>
              <a:t> </a:t>
            </a:r>
            <a:r>
              <a:rPr sz="2600" dirty="0"/>
              <a:t>aplicable)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092708" y="1089660"/>
            <a:ext cx="3832860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06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Types </a:t>
            </a:r>
            <a:r>
              <a:rPr sz="2600" spc="-5" dirty="0"/>
              <a:t>of</a:t>
            </a:r>
            <a:r>
              <a:rPr sz="2600" spc="-85" dirty="0"/>
              <a:t> </a:t>
            </a:r>
            <a:r>
              <a:rPr sz="2600" dirty="0"/>
              <a:t>Joins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40080" y="804672"/>
            <a:ext cx="5394960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320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Types </a:t>
            </a:r>
            <a:r>
              <a:rPr sz="2600" spc="-5" dirty="0"/>
              <a:t>of</a:t>
            </a:r>
            <a:r>
              <a:rPr sz="2600" spc="-85" dirty="0"/>
              <a:t> </a:t>
            </a:r>
            <a:r>
              <a:rPr sz="2600" dirty="0"/>
              <a:t>Joins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46176" y="746759"/>
            <a:ext cx="5654040" cy="2522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625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Cartesian</a:t>
            </a:r>
            <a:r>
              <a:rPr sz="2600" spc="-75" dirty="0"/>
              <a:t> </a:t>
            </a:r>
            <a:r>
              <a:rPr sz="2600" dirty="0"/>
              <a:t>Joins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34568" y="800100"/>
            <a:ext cx="5836920" cy="2827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320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Cartesian</a:t>
            </a:r>
            <a:r>
              <a:rPr sz="2600" spc="-75" dirty="0"/>
              <a:t> </a:t>
            </a:r>
            <a:r>
              <a:rPr sz="2600" dirty="0"/>
              <a:t>Joins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34568" y="800100"/>
            <a:ext cx="5836920" cy="2827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168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Cartesian</a:t>
            </a:r>
            <a:r>
              <a:rPr sz="2600" spc="-75" dirty="0"/>
              <a:t> </a:t>
            </a:r>
            <a:r>
              <a:rPr sz="2600" dirty="0"/>
              <a:t>Joins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97408" y="783336"/>
            <a:ext cx="5791200" cy="2087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378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Guidelines </a:t>
            </a:r>
            <a:r>
              <a:rPr sz="2600" spc="-25" dirty="0"/>
              <a:t>for </a:t>
            </a:r>
            <a:r>
              <a:rPr sz="2600" dirty="0"/>
              <a:t>Joining</a:t>
            </a:r>
            <a:r>
              <a:rPr sz="2600" spc="-80" dirty="0"/>
              <a:t> </a:t>
            </a:r>
            <a:r>
              <a:rPr sz="2600" spc="-35" dirty="0"/>
              <a:t>Tables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56844" y="812291"/>
            <a:ext cx="5798820" cy="1257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1416" y="2525267"/>
            <a:ext cx="7306056" cy="981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263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Equijoin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42544" y="891539"/>
            <a:ext cx="5821680" cy="2697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949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Equijoin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67512" y="835152"/>
            <a:ext cx="5829300" cy="3619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015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Equijoin </a:t>
            </a:r>
            <a:r>
              <a:rPr sz="2600" dirty="0"/>
              <a:t>-</a:t>
            </a:r>
            <a:r>
              <a:rPr sz="2600" spc="-25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871727" y="876300"/>
            <a:ext cx="5615940" cy="3215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4949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Equijoin </a:t>
            </a:r>
            <a:r>
              <a:rPr sz="2600" dirty="0"/>
              <a:t>-</a:t>
            </a:r>
            <a:r>
              <a:rPr sz="2600" spc="-25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92480" y="975360"/>
            <a:ext cx="5646420" cy="152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063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Lesson </a:t>
            </a:r>
            <a:r>
              <a:rPr sz="2600" dirty="0"/>
              <a:t>01: </a:t>
            </a:r>
            <a:r>
              <a:rPr sz="2600" spc="-10" dirty="0"/>
              <a:t>Getting Started </a:t>
            </a:r>
            <a:r>
              <a:rPr sz="2600" dirty="0"/>
              <a:t>with</a:t>
            </a:r>
            <a:r>
              <a:rPr sz="2600" spc="-40" dirty="0"/>
              <a:t> </a:t>
            </a:r>
            <a:r>
              <a:rPr sz="2600" spc="-10" dirty="0"/>
              <a:t>Database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11708" y="778763"/>
            <a:ext cx="6256020" cy="2766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53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Non-Equijoin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79704" y="818388"/>
            <a:ext cx="5600700" cy="243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15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634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Non-Equijoin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51687" y="762000"/>
            <a:ext cx="5791200" cy="3535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16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14090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Outer</a:t>
            </a:r>
            <a:r>
              <a:rPr sz="2600" spc="-95" dirty="0"/>
              <a:t> </a:t>
            </a:r>
            <a:r>
              <a:rPr sz="2600" dirty="0"/>
              <a:t>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27887" y="947927"/>
            <a:ext cx="5844540" cy="2659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17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473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Outer</a:t>
            </a:r>
            <a:r>
              <a:rPr sz="2600" spc="-95" dirty="0"/>
              <a:t> </a:t>
            </a:r>
            <a:r>
              <a:rPr sz="2600" dirty="0"/>
              <a:t>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883919" y="713231"/>
            <a:ext cx="5370576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18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863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Outer</a:t>
            </a:r>
            <a:r>
              <a:rPr sz="2600" spc="-95" dirty="0"/>
              <a:t> </a:t>
            </a:r>
            <a:r>
              <a:rPr sz="2600" dirty="0"/>
              <a:t>Join</a:t>
            </a:r>
            <a:endParaRPr sz="2600"/>
          </a:p>
        </p:txBody>
      </p:sp>
      <p:grpSp>
        <p:nvGrpSpPr>
          <p:cNvPr id="8" name="object 8"/>
          <p:cNvGrpSpPr/>
          <p:nvPr/>
        </p:nvGrpSpPr>
        <p:grpSpPr>
          <a:xfrm>
            <a:off x="541019" y="822960"/>
            <a:ext cx="7470775" cy="3601720"/>
            <a:chOff x="541019" y="822960"/>
            <a:chExt cx="7470775" cy="3601720"/>
          </a:xfrm>
        </p:grpSpPr>
        <p:sp>
          <p:nvSpPr>
            <p:cNvPr id="9" name="object 9"/>
            <p:cNvSpPr/>
            <p:nvPr/>
          </p:nvSpPr>
          <p:spPr>
            <a:xfrm>
              <a:off x="541019" y="822960"/>
              <a:ext cx="5852159" cy="1920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1311" y="2731008"/>
              <a:ext cx="7420356" cy="16931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19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7952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Outer </a:t>
            </a:r>
            <a:r>
              <a:rPr sz="2600" dirty="0"/>
              <a:t>Join -</a:t>
            </a:r>
            <a:r>
              <a:rPr sz="2600" spc="-75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69036" y="976883"/>
            <a:ext cx="5737860" cy="1844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20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330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Self-Join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80644" y="777240"/>
            <a:ext cx="5798820" cy="3116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21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330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Self-Join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10540" y="848867"/>
            <a:ext cx="6027420" cy="3284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22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5650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SQL: </a:t>
            </a:r>
            <a:r>
              <a:rPr sz="2600" dirty="0"/>
              <a:t>1999 </a:t>
            </a:r>
            <a:r>
              <a:rPr sz="2600" spc="-10" dirty="0"/>
              <a:t>compliant </a:t>
            </a:r>
            <a:r>
              <a:rPr sz="2600" dirty="0"/>
              <a:t>Joins</a:t>
            </a:r>
            <a:r>
              <a:rPr sz="2600" spc="-60" dirty="0"/>
              <a:t> </a:t>
            </a:r>
            <a:r>
              <a:rPr sz="2600" spc="-20" dirty="0"/>
              <a:t>-Syntax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929639" y="992124"/>
            <a:ext cx="5410200" cy="3063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23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5650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SQL: </a:t>
            </a:r>
            <a:r>
              <a:rPr sz="2600" dirty="0"/>
              <a:t>1999 </a:t>
            </a:r>
            <a:r>
              <a:rPr sz="2600" spc="-10" dirty="0"/>
              <a:t>compliant </a:t>
            </a:r>
            <a:r>
              <a:rPr sz="2600" dirty="0"/>
              <a:t>Joins</a:t>
            </a:r>
            <a:r>
              <a:rPr sz="2600" spc="-60" dirty="0"/>
              <a:t> </a:t>
            </a:r>
            <a:r>
              <a:rPr sz="2600" spc="-20" dirty="0"/>
              <a:t>-Syntax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05027" y="1167383"/>
            <a:ext cx="5943600" cy="998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53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</a:t>
            </a:r>
            <a:r>
              <a:rPr sz="2600" spc="-70" dirty="0"/>
              <a:t> </a:t>
            </a:r>
            <a:r>
              <a:rPr sz="2600" spc="-15" dirty="0"/>
              <a:t>Data?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67868" y="827532"/>
            <a:ext cx="6202680" cy="2606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177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Cross</a:t>
            </a:r>
            <a:r>
              <a:rPr sz="2600" spc="-100" dirty="0"/>
              <a:t> </a:t>
            </a:r>
            <a:r>
              <a:rPr sz="2600" dirty="0"/>
              <a:t>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53212" y="868680"/>
            <a:ext cx="5852160" cy="186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25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863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Cross</a:t>
            </a:r>
            <a:r>
              <a:rPr sz="2600" spc="-100" dirty="0"/>
              <a:t> </a:t>
            </a:r>
            <a:r>
              <a:rPr sz="2600" dirty="0"/>
              <a:t>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34923" y="829055"/>
            <a:ext cx="5852159" cy="186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26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558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Cross</a:t>
            </a:r>
            <a:r>
              <a:rPr sz="2600" spc="-100" dirty="0"/>
              <a:t> </a:t>
            </a:r>
            <a:r>
              <a:rPr sz="2600" dirty="0"/>
              <a:t>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57783" y="894588"/>
            <a:ext cx="5341620" cy="1851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27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025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Natural</a:t>
            </a:r>
            <a:r>
              <a:rPr sz="2600" spc="-75" dirty="0"/>
              <a:t> </a:t>
            </a:r>
            <a:r>
              <a:rPr sz="2600" dirty="0"/>
              <a:t>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396240" y="787908"/>
            <a:ext cx="5844540" cy="2773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28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Natural</a:t>
            </a:r>
            <a:r>
              <a:rPr sz="2600" spc="-75" dirty="0"/>
              <a:t> </a:t>
            </a:r>
            <a:r>
              <a:rPr sz="2600" dirty="0"/>
              <a:t>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24840" y="781812"/>
            <a:ext cx="5631180" cy="1783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29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18110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USING</a:t>
            </a:r>
            <a:r>
              <a:rPr sz="2600" spc="-90" dirty="0"/>
              <a:t> </a:t>
            </a:r>
            <a:r>
              <a:rPr sz="2600" dirty="0"/>
              <a:t>clause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87323" y="950975"/>
            <a:ext cx="5753100" cy="1470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30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444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USING</a:t>
            </a:r>
            <a:r>
              <a:rPr sz="2600" spc="-90" dirty="0"/>
              <a:t> </a:t>
            </a:r>
            <a:r>
              <a:rPr sz="2600" dirty="0"/>
              <a:t>clause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95883" y="842772"/>
            <a:ext cx="5920740" cy="1402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31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1927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USING clause -</a:t>
            </a:r>
            <a:r>
              <a:rPr sz="2600" spc="-105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81583" y="928116"/>
            <a:ext cx="5699760" cy="2392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32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01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ON</a:t>
            </a:r>
            <a:r>
              <a:rPr sz="2600" spc="-90" dirty="0"/>
              <a:t> </a:t>
            </a:r>
            <a:r>
              <a:rPr sz="2600" dirty="0"/>
              <a:t>clause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67512" y="760476"/>
            <a:ext cx="5829300" cy="2918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33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330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ON</a:t>
            </a:r>
            <a:r>
              <a:rPr sz="2600" spc="-90" dirty="0"/>
              <a:t> </a:t>
            </a:r>
            <a:r>
              <a:rPr sz="2600" dirty="0"/>
              <a:t>clause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11123" y="897636"/>
            <a:ext cx="5981700" cy="1074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82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</a:t>
            </a:r>
            <a:r>
              <a:rPr sz="2600" spc="-70" dirty="0"/>
              <a:t> </a:t>
            </a:r>
            <a:r>
              <a:rPr sz="2600" spc="-10" dirty="0"/>
              <a:t>information?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17219" y="794004"/>
            <a:ext cx="6240780" cy="2529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19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911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5" dirty="0"/>
              <a:t>LEFT, </a:t>
            </a:r>
            <a:r>
              <a:rPr sz="2600" dirty="0"/>
              <a:t>RIGHT And </a:t>
            </a:r>
            <a:r>
              <a:rPr sz="2600" spc="-5" dirty="0"/>
              <a:t>FULL Outer</a:t>
            </a:r>
            <a:r>
              <a:rPr sz="2600" spc="-85" dirty="0"/>
              <a:t> </a:t>
            </a:r>
            <a:r>
              <a:rPr sz="2600" dirty="0"/>
              <a:t>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85216" y="749808"/>
            <a:ext cx="5852160" cy="2270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35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3827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5" dirty="0"/>
              <a:t>LEFT, </a:t>
            </a:r>
            <a:r>
              <a:rPr sz="2600" dirty="0"/>
              <a:t>RIGHT And </a:t>
            </a:r>
            <a:r>
              <a:rPr sz="2600" spc="-5" dirty="0"/>
              <a:t>FULL Outer</a:t>
            </a:r>
            <a:r>
              <a:rPr sz="2600" spc="-85" dirty="0"/>
              <a:t> </a:t>
            </a:r>
            <a:r>
              <a:rPr sz="2600" dirty="0"/>
              <a:t>Join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16636" y="1069847"/>
            <a:ext cx="5836920" cy="960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36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7677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5" dirty="0"/>
              <a:t>LEFT, </a:t>
            </a:r>
            <a:r>
              <a:rPr sz="2600" dirty="0"/>
              <a:t>RIGHT And </a:t>
            </a:r>
            <a:r>
              <a:rPr sz="2600" spc="-5" dirty="0"/>
              <a:t>FULL Outer </a:t>
            </a:r>
            <a:r>
              <a:rPr sz="2600" dirty="0"/>
              <a:t>Join -</a:t>
            </a:r>
            <a:r>
              <a:rPr sz="2600" spc="-65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33044" y="836675"/>
            <a:ext cx="5608320" cy="3154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37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7677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5" dirty="0"/>
              <a:t>LEFT, </a:t>
            </a:r>
            <a:r>
              <a:rPr sz="2600" dirty="0"/>
              <a:t>RIGHT And </a:t>
            </a:r>
            <a:r>
              <a:rPr sz="2600" spc="-5" dirty="0"/>
              <a:t>FULL Outer </a:t>
            </a:r>
            <a:r>
              <a:rPr sz="2600" dirty="0"/>
              <a:t>Join -</a:t>
            </a:r>
            <a:r>
              <a:rPr sz="2600" spc="-65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33400" y="847344"/>
            <a:ext cx="5699759" cy="2308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38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282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 a</a:t>
            </a:r>
            <a:r>
              <a:rPr sz="2600" spc="-90" dirty="0"/>
              <a:t> </a:t>
            </a:r>
            <a:r>
              <a:rPr sz="2600" dirty="0"/>
              <a:t>SubQuery?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18159" y="947927"/>
            <a:ext cx="5654040" cy="1722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39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530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 a</a:t>
            </a:r>
            <a:r>
              <a:rPr sz="2600" spc="-90" dirty="0"/>
              <a:t> </a:t>
            </a:r>
            <a:r>
              <a:rPr sz="2600" dirty="0"/>
              <a:t>SubQuery?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90727" y="798576"/>
            <a:ext cx="5783580" cy="2727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40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16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Subquery -</a:t>
            </a:r>
            <a:r>
              <a:rPr sz="2600" spc="-114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25780" y="917447"/>
            <a:ext cx="5623560" cy="2773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41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292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Subquery -</a:t>
            </a:r>
            <a:r>
              <a:rPr sz="2600" spc="-114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40436" y="833627"/>
            <a:ext cx="5783580" cy="144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42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16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Subquery -</a:t>
            </a:r>
            <a:r>
              <a:rPr sz="2600" spc="-114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41019" y="1068324"/>
            <a:ext cx="5760720" cy="2278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43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Subquery -</a:t>
            </a:r>
            <a:r>
              <a:rPr sz="2600" spc="-114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33400" y="864108"/>
            <a:ext cx="5867400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Introduction </a:t>
            </a:r>
            <a:r>
              <a:rPr sz="2600" spc="-15" dirty="0"/>
              <a:t>to</a:t>
            </a:r>
            <a:r>
              <a:rPr sz="2600" spc="-40" dirty="0"/>
              <a:t> </a:t>
            </a:r>
            <a:r>
              <a:rPr sz="2600" spc="-10" dirty="0"/>
              <a:t>Programming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19327" y="681227"/>
            <a:ext cx="540410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063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Defining Database, Dbms </a:t>
            </a:r>
            <a:r>
              <a:rPr sz="2600" dirty="0"/>
              <a:t>and</a:t>
            </a:r>
            <a:r>
              <a:rPr sz="2600" spc="-125" dirty="0"/>
              <a:t> </a:t>
            </a:r>
            <a:r>
              <a:rPr sz="2600" dirty="0"/>
              <a:t>Schema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29412" y="868680"/>
            <a:ext cx="620268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473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Where </a:t>
            </a:r>
            <a:r>
              <a:rPr sz="2600" spc="-15" dirty="0"/>
              <a:t>to </a:t>
            </a:r>
            <a:r>
              <a:rPr sz="2600" spc="-5" dirty="0"/>
              <a:t>use</a:t>
            </a:r>
            <a:r>
              <a:rPr sz="2600" spc="-80" dirty="0"/>
              <a:t> </a:t>
            </a:r>
            <a:r>
              <a:rPr sz="2600" spc="-5" dirty="0"/>
              <a:t>subqueries?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36448" y="926591"/>
            <a:ext cx="5745480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45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997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Where </a:t>
            </a:r>
            <a:r>
              <a:rPr sz="2600" spc="-15" dirty="0"/>
              <a:t>to </a:t>
            </a:r>
            <a:r>
              <a:rPr sz="2600" spc="-5" dirty="0"/>
              <a:t>use</a:t>
            </a:r>
            <a:r>
              <a:rPr sz="2600" spc="-80" dirty="0"/>
              <a:t> </a:t>
            </a:r>
            <a:r>
              <a:rPr sz="2600" spc="-5" dirty="0"/>
              <a:t>subqueries?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12648" y="765048"/>
            <a:ext cx="6042659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46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225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Comparison </a:t>
            </a:r>
            <a:r>
              <a:rPr sz="2600" spc="-20" dirty="0"/>
              <a:t>Operators </a:t>
            </a:r>
            <a:r>
              <a:rPr sz="2600" spc="-25" dirty="0"/>
              <a:t>for</a:t>
            </a:r>
            <a:r>
              <a:rPr sz="2600" spc="20" dirty="0"/>
              <a:t> </a:t>
            </a:r>
            <a:r>
              <a:rPr sz="2600" spc="-5" dirty="0"/>
              <a:t>Subqueries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01980" y="888491"/>
            <a:ext cx="5638800" cy="3025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47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858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Comparison </a:t>
            </a:r>
            <a:r>
              <a:rPr sz="2600" spc="-20" dirty="0"/>
              <a:t>Operators </a:t>
            </a:r>
            <a:r>
              <a:rPr sz="2600" spc="-25" dirty="0"/>
              <a:t>for</a:t>
            </a:r>
            <a:r>
              <a:rPr sz="2600" spc="20" dirty="0"/>
              <a:t> </a:t>
            </a:r>
            <a:r>
              <a:rPr sz="2600" spc="-5" dirty="0"/>
              <a:t>Subqueries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929639" y="726948"/>
            <a:ext cx="4224528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48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902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Using </a:t>
            </a:r>
            <a:r>
              <a:rPr sz="2600" spc="-5" dirty="0"/>
              <a:t>Comparison </a:t>
            </a:r>
            <a:r>
              <a:rPr sz="2600" spc="-20" dirty="0"/>
              <a:t>Operators </a:t>
            </a:r>
            <a:r>
              <a:rPr sz="2600" dirty="0"/>
              <a:t>-</a:t>
            </a:r>
            <a:r>
              <a:rPr sz="2600" spc="-55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43127" y="900683"/>
            <a:ext cx="5699760" cy="3025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49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978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Using </a:t>
            </a:r>
            <a:r>
              <a:rPr sz="2600" spc="-5" dirty="0"/>
              <a:t>Comparison </a:t>
            </a:r>
            <a:r>
              <a:rPr sz="2600" spc="-20" dirty="0"/>
              <a:t>Operators </a:t>
            </a:r>
            <a:r>
              <a:rPr sz="2600" dirty="0"/>
              <a:t>-</a:t>
            </a:r>
            <a:r>
              <a:rPr sz="2600" spc="-55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95883" y="929639"/>
            <a:ext cx="5715000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50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835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 a </a:t>
            </a:r>
            <a:r>
              <a:rPr sz="2600" spc="-15" dirty="0"/>
              <a:t>Co-Related</a:t>
            </a:r>
            <a:r>
              <a:rPr sz="2600" spc="-65" dirty="0"/>
              <a:t> </a:t>
            </a:r>
            <a:r>
              <a:rPr sz="2600" dirty="0"/>
              <a:t>SubQuery?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67868" y="905255"/>
            <a:ext cx="5829300" cy="167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51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16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 a </a:t>
            </a:r>
            <a:r>
              <a:rPr sz="2600" spc="-15" dirty="0"/>
              <a:t>Co-Related</a:t>
            </a:r>
            <a:r>
              <a:rPr sz="2600" spc="-65" dirty="0"/>
              <a:t> </a:t>
            </a:r>
            <a:r>
              <a:rPr sz="2600" dirty="0"/>
              <a:t>SubQuery?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85216" y="838200"/>
            <a:ext cx="5661659" cy="2171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52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063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Co-Related </a:t>
            </a:r>
            <a:r>
              <a:rPr sz="2600" dirty="0"/>
              <a:t>SubQuery -</a:t>
            </a:r>
            <a:r>
              <a:rPr sz="2600" spc="-90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69976" y="847344"/>
            <a:ext cx="5638800" cy="242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53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92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EXISTS/NOT </a:t>
            </a:r>
            <a:r>
              <a:rPr sz="2600" spc="-5" dirty="0"/>
              <a:t>EXITS</a:t>
            </a:r>
            <a:r>
              <a:rPr sz="2600" spc="-75" dirty="0"/>
              <a:t> </a:t>
            </a:r>
            <a:r>
              <a:rPr sz="2600" spc="-15" dirty="0"/>
              <a:t>operator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09016" y="818388"/>
            <a:ext cx="5814060" cy="2263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378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Defining Database, Dbms </a:t>
            </a:r>
            <a:r>
              <a:rPr sz="2600" dirty="0"/>
              <a:t>and</a:t>
            </a:r>
            <a:r>
              <a:rPr sz="2600" spc="-125" dirty="0"/>
              <a:t> </a:t>
            </a:r>
            <a:r>
              <a:rPr sz="2600" dirty="0"/>
              <a:t>Schema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91312" y="685800"/>
            <a:ext cx="6316980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16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EXISTS/NOT </a:t>
            </a:r>
            <a:r>
              <a:rPr sz="2600" spc="-5" dirty="0"/>
              <a:t>EXITS</a:t>
            </a:r>
            <a:r>
              <a:rPr sz="2600" spc="-75" dirty="0"/>
              <a:t> </a:t>
            </a:r>
            <a:r>
              <a:rPr sz="2600" spc="-15" dirty="0"/>
              <a:t>operator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69976" y="868680"/>
            <a:ext cx="5676900" cy="2202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55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292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EXISTS/NOT </a:t>
            </a:r>
            <a:r>
              <a:rPr sz="2600" spc="-5" dirty="0"/>
              <a:t>EXITS </a:t>
            </a:r>
            <a:r>
              <a:rPr sz="2600" spc="-15" dirty="0"/>
              <a:t>operator </a:t>
            </a:r>
            <a:r>
              <a:rPr sz="2600" dirty="0"/>
              <a:t>-</a:t>
            </a:r>
            <a:r>
              <a:rPr sz="2600" spc="-10" dirty="0"/>
              <a:t> Example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38555" y="771144"/>
            <a:ext cx="5760720" cy="3078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56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8206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CONNECT </a:t>
            </a:r>
            <a:r>
              <a:rPr sz="2600" spc="-40" dirty="0"/>
              <a:t>BY </a:t>
            </a:r>
            <a:r>
              <a:rPr sz="2600" dirty="0"/>
              <a:t>and </a:t>
            </a:r>
            <a:r>
              <a:rPr sz="2600" spc="-45" dirty="0"/>
              <a:t>START </a:t>
            </a:r>
            <a:r>
              <a:rPr sz="2600" dirty="0"/>
              <a:t>WITH</a:t>
            </a:r>
            <a:r>
              <a:rPr sz="2600" spc="-50" dirty="0"/>
              <a:t> </a:t>
            </a:r>
            <a:r>
              <a:rPr sz="2600" dirty="0"/>
              <a:t>clauses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83108" y="909827"/>
            <a:ext cx="5852160" cy="1539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57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736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CONNECT </a:t>
            </a:r>
            <a:r>
              <a:rPr sz="2600" spc="-40" dirty="0"/>
              <a:t>BY </a:t>
            </a:r>
            <a:r>
              <a:rPr sz="2600" dirty="0"/>
              <a:t>and </a:t>
            </a:r>
            <a:r>
              <a:rPr sz="2600" spc="-45" dirty="0"/>
              <a:t>START </a:t>
            </a:r>
            <a:r>
              <a:rPr sz="2600" dirty="0"/>
              <a:t>WITH</a:t>
            </a:r>
            <a:r>
              <a:rPr sz="2600" spc="-50" dirty="0"/>
              <a:t> </a:t>
            </a:r>
            <a:r>
              <a:rPr sz="2600" dirty="0"/>
              <a:t>clauses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49223" y="926591"/>
            <a:ext cx="5737860" cy="2034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58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216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CONNECT </a:t>
            </a:r>
            <a:r>
              <a:rPr sz="2600" spc="-40" dirty="0"/>
              <a:t>BY </a:t>
            </a:r>
            <a:r>
              <a:rPr sz="2600" dirty="0"/>
              <a:t>and </a:t>
            </a:r>
            <a:r>
              <a:rPr sz="2600" spc="-45" dirty="0"/>
              <a:t>START </a:t>
            </a:r>
            <a:r>
              <a:rPr sz="2600" dirty="0"/>
              <a:t>WITH</a:t>
            </a:r>
            <a:r>
              <a:rPr sz="2600" spc="-50" dirty="0"/>
              <a:t> </a:t>
            </a:r>
            <a:r>
              <a:rPr sz="2600" dirty="0"/>
              <a:t>clauses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57200" y="784859"/>
            <a:ext cx="5798820" cy="2948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59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530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CONNECT </a:t>
            </a:r>
            <a:r>
              <a:rPr sz="2600" spc="-40" dirty="0"/>
              <a:t>BY </a:t>
            </a:r>
            <a:r>
              <a:rPr sz="2600" dirty="0"/>
              <a:t>and </a:t>
            </a:r>
            <a:r>
              <a:rPr sz="2600" spc="-45" dirty="0"/>
              <a:t>START </a:t>
            </a:r>
            <a:r>
              <a:rPr sz="2600" dirty="0"/>
              <a:t>WITH</a:t>
            </a:r>
            <a:r>
              <a:rPr sz="2600" spc="-50" dirty="0"/>
              <a:t> </a:t>
            </a:r>
            <a:r>
              <a:rPr sz="2600" dirty="0"/>
              <a:t>clauses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65404" y="830580"/>
            <a:ext cx="5775960" cy="1478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60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521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CONNECT </a:t>
            </a:r>
            <a:r>
              <a:rPr sz="2600" spc="-40" dirty="0"/>
              <a:t>BY </a:t>
            </a:r>
            <a:r>
              <a:rPr sz="2600" dirty="0"/>
              <a:t>and </a:t>
            </a:r>
            <a:r>
              <a:rPr sz="2600" spc="-45" dirty="0"/>
              <a:t>START </a:t>
            </a:r>
            <a:r>
              <a:rPr sz="2600" dirty="0"/>
              <a:t>WITH</a:t>
            </a:r>
            <a:r>
              <a:rPr sz="2600" spc="-50" dirty="0"/>
              <a:t> </a:t>
            </a:r>
            <a:r>
              <a:rPr sz="2600" dirty="0"/>
              <a:t>clauses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41604" y="818388"/>
            <a:ext cx="5882640" cy="2766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61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939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387095" y="850391"/>
            <a:ext cx="5722620" cy="1889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62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244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70916" y="897636"/>
            <a:ext cx="5875020" cy="2232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63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168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89787" y="841247"/>
            <a:ext cx="5806440" cy="175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625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Evaluation </a:t>
            </a:r>
            <a:r>
              <a:rPr sz="2600" spc="-5" dirty="0"/>
              <a:t>of </a:t>
            </a:r>
            <a:r>
              <a:rPr sz="2600" spc="-10" dirty="0"/>
              <a:t>Databases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005839" y="733044"/>
            <a:ext cx="5707380" cy="3451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568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Summary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68451" y="780287"/>
            <a:ext cx="5836920" cy="2171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65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87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 </a:t>
            </a:r>
            <a:r>
              <a:rPr sz="2600" spc="-150" dirty="0">
                <a:latin typeface="Arial"/>
                <a:cs typeface="Arial"/>
              </a:rPr>
              <a:t>– </a:t>
            </a:r>
            <a:r>
              <a:rPr sz="2600" spc="-10" dirty="0"/>
              <a:t>Match </a:t>
            </a:r>
            <a:r>
              <a:rPr sz="2600" dirty="0"/>
              <a:t>the</a:t>
            </a:r>
            <a:r>
              <a:rPr sz="2600" spc="-25" dirty="0"/>
              <a:t> </a:t>
            </a:r>
            <a:r>
              <a:rPr sz="2600" spc="-10" dirty="0"/>
              <a:t>Following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0727" y="911352"/>
            <a:ext cx="5783580" cy="2979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66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158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 </a:t>
            </a:r>
            <a:r>
              <a:rPr sz="2600" spc="-150" dirty="0">
                <a:latin typeface="Arial"/>
                <a:cs typeface="Arial"/>
              </a:rPr>
              <a:t>–</a:t>
            </a:r>
            <a:r>
              <a:rPr sz="2600" spc="-175" dirty="0">
                <a:latin typeface="Arial"/>
                <a:cs typeface="Arial"/>
              </a:rPr>
              <a:t> </a:t>
            </a:r>
            <a:r>
              <a:rPr sz="2600" spc="-5" dirty="0"/>
              <a:t>Questions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7763" y="787908"/>
            <a:ext cx="5867400" cy="3108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67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06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 </a:t>
            </a:r>
            <a:r>
              <a:rPr sz="2600" spc="-150" dirty="0">
                <a:latin typeface="Arial"/>
                <a:cs typeface="Arial"/>
              </a:rPr>
              <a:t>–</a:t>
            </a:r>
            <a:r>
              <a:rPr sz="2600" spc="-175" dirty="0">
                <a:latin typeface="Arial"/>
                <a:cs typeface="Arial"/>
              </a:rPr>
              <a:t> </a:t>
            </a:r>
            <a:r>
              <a:rPr sz="2600" spc="-5" dirty="0"/>
              <a:t>Questions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3108" y="845819"/>
            <a:ext cx="5852160" cy="2491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68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9539" y="59817"/>
            <a:ext cx="44938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Lesson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7 :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Introduction to </a:t>
            </a:r>
            <a:r>
              <a:rPr sz="1600" spc="-15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Modeling </a:t>
            </a:r>
            <a:r>
              <a:rPr sz="1600" dirty="0">
                <a:solidFill>
                  <a:srgbClr val="252525"/>
                </a:solidFill>
                <a:latin typeface="Carlito"/>
                <a:cs typeface="Carlito"/>
              </a:rPr>
              <a:t>E-R </a:t>
            </a:r>
            <a:r>
              <a:rPr sz="1600" spc="-5" dirty="0">
                <a:solidFill>
                  <a:srgbClr val="252525"/>
                </a:solidFill>
                <a:latin typeface="Carlito"/>
                <a:cs typeface="Carlito"/>
              </a:rPr>
              <a:t>Modedel  and</a:t>
            </a:r>
            <a:r>
              <a:rPr sz="160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rlito"/>
                <a:cs typeface="Carlito"/>
              </a:rPr>
              <a:t>Normalization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9580" y="868680"/>
            <a:ext cx="6987540" cy="2354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69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549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Definition of</a:t>
            </a:r>
            <a:r>
              <a:rPr sz="2600" spc="-95" dirty="0"/>
              <a:t> </a:t>
            </a:r>
            <a:r>
              <a:rPr sz="2600" dirty="0"/>
              <a:t>Model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298704" y="882396"/>
            <a:ext cx="711708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70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6441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Definition of</a:t>
            </a:r>
            <a:r>
              <a:rPr sz="2600" spc="-95" dirty="0"/>
              <a:t> </a:t>
            </a:r>
            <a:r>
              <a:rPr sz="2600" dirty="0"/>
              <a:t>Model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72083" y="790955"/>
            <a:ext cx="4788408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71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442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 </a:t>
            </a:r>
            <a:r>
              <a:rPr sz="2600" spc="-15" dirty="0"/>
              <a:t>Data</a:t>
            </a:r>
            <a:r>
              <a:rPr sz="2600" spc="-70" dirty="0"/>
              <a:t> </a:t>
            </a:r>
            <a:r>
              <a:rPr sz="2600" dirty="0"/>
              <a:t>Modeling?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23316" y="774191"/>
            <a:ext cx="6164580" cy="3573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72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442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 </a:t>
            </a:r>
            <a:r>
              <a:rPr sz="2600" spc="-15" dirty="0"/>
              <a:t>Data</a:t>
            </a:r>
            <a:r>
              <a:rPr sz="2600" spc="-70" dirty="0"/>
              <a:t> </a:t>
            </a:r>
            <a:r>
              <a:rPr sz="2600" dirty="0"/>
              <a:t>Modeling?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82168" y="801623"/>
            <a:ext cx="6233159" cy="2567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73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9376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Why </a:t>
            </a:r>
            <a:r>
              <a:rPr sz="2600" spc="-50" dirty="0"/>
              <a:t>We </a:t>
            </a:r>
            <a:r>
              <a:rPr sz="2600" dirty="0"/>
              <a:t>Use </a:t>
            </a:r>
            <a:r>
              <a:rPr sz="2600" spc="-15" dirty="0"/>
              <a:t>Data</a:t>
            </a:r>
            <a:r>
              <a:rPr sz="2600" spc="-30" dirty="0"/>
              <a:t> </a:t>
            </a:r>
            <a:r>
              <a:rPr sz="2600" spc="-5" dirty="0"/>
              <a:t>Modeling?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31876" y="954024"/>
            <a:ext cx="6179820" cy="2004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06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Characteristics of</a:t>
            </a:r>
            <a:r>
              <a:rPr sz="2600" spc="-110" dirty="0"/>
              <a:t> </a:t>
            </a:r>
            <a:r>
              <a:rPr sz="2600" spc="-5" dirty="0"/>
              <a:t>DBMS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19327" y="836675"/>
            <a:ext cx="629412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92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Why </a:t>
            </a:r>
            <a:r>
              <a:rPr sz="2600" spc="-50" dirty="0"/>
              <a:t>We </a:t>
            </a:r>
            <a:r>
              <a:rPr sz="2600" dirty="0"/>
              <a:t>Use </a:t>
            </a:r>
            <a:r>
              <a:rPr sz="2600" spc="-15" dirty="0"/>
              <a:t>Data</a:t>
            </a:r>
            <a:r>
              <a:rPr sz="2600" spc="-30" dirty="0"/>
              <a:t> </a:t>
            </a:r>
            <a:r>
              <a:rPr sz="2600" spc="-5" dirty="0"/>
              <a:t>Modeling?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896111" y="829055"/>
            <a:ext cx="5077968" cy="3928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75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158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Entity </a:t>
            </a:r>
            <a:r>
              <a:rPr sz="2600" dirty="0"/>
              <a:t>- </a:t>
            </a:r>
            <a:r>
              <a:rPr sz="2600" spc="-5" dirty="0"/>
              <a:t>Relationship</a:t>
            </a:r>
            <a:r>
              <a:rPr sz="2600" spc="-85" dirty="0"/>
              <a:t> </a:t>
            </a:r>
            <a:r>
              <a:rPr sz="2600" dirty="0"/>
              <a:t>Model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75487" y="899160"/>
            <a:ext cx="6240779" cy="2667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76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682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Entity </a:t>
            </a:r>
            <a:r>
              <a:rPr sz="2600" dirty="0"/>
              <a:t>- </a:t>
            </a:r>
            <a:r>
              <a:rPr sz="2600" spc="-5" dirty="0"/>
              <a:t>Relationship</a:t>
            </a:r>
            <a:r>
              <a:rPr sz="2600" spc="-85" dirty="0"/>
              <a:t> </a:t>
            </a:r>
            <a:r>
              <a:rPr sz="2600" dirty="0"/>
              <a:t>Model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49223" y="766572"/>
            <a:ext cx="6202680" cy="3604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77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568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Entities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33983" y="797051"/>
            <a:ext cx="6271260" cy="2499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78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263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Entities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16636" y="905256"/>
            <a:ext cx="5989320" cy="1935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79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625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Attributes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05968" y="915924"/>
            <a:ext cx="57531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80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168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Types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15" dirty="0"/>
              <a:t>Attributes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25780" y="891539"/>
            <a:ext cx="6256020" cy="2156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81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87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Types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15" dirty="0"/>
              <a:t>Attributes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73963" y="797051"/>
            <a:ext cx="6332220" cy="2537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82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5520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Types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15" dirty="0"/>
              <a:t>Attributes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41019" y="950975"/>
            <a:ext cx="6301739" cy="2910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83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235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Types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15" dirty="0"/>
              <a:t>Attributes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352043" y="813816"/>
            <a:ext cx="6461759" cy="2697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06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Characteristics of</a:t>
            </a:r>
            <a:r>
              <a:rPr sz="2600" spc="-110" dirty="0"/>
              <a:t> </a:t>
            </a:r>
            <a:r>
              <a:rPr sz="2600" spc="-5" dirty="0"/>
              <a:t>DBMS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136903" y="778763"/>
            <a:ext cx="5109972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11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0" dirty="0"/>
              <a:t>R</a:t>
            </a:r>
            <a:r>
              <a:rPr sz="2600" dirty="0"/>
              <a:t>el</a:t>
            </a:r>
            <a:r>
              <a:rPr sz="2600" spc="-25" dirty="0"/>
              <a:t>a</a:t>
            </a:r>
            <a:r>
              <a:rPr sz="2600" dirty="0"/>
              <a:t>tionship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48055" y="816863"/>
            <a:ext cx="5958840" cy="1287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85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13036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0" dirty="0"/>
              <a:t>Key</a:t>
            </a:r>
            <a:r>
              <a:rPr sz="2600" spc="-110" dirty="0"/>
              <a:t> </a:t>
            </a:r>
            <a:r>
              <a:rPr sz="2600" dirty="0"/>
              <a:t>types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86740" y="926591"/>
            <a:ext cx="6210300" cy="2522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86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997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0" dirty="0"/>
              <a:t>Key</a:t>
            </a:r>
            <a:r>
              <a:rPr sz="2600" spc="-110" dirty="0"/>
              <a:t> </a:t>
            </a:r>
            <a:r>
              <a:rPr sz="2600" dirty="0"/>
              <a:t>types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04087" y="694944"/>
            <a:ext cx="4831080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87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8525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Notations </a:t>
            </a:r>
            <a:r>
              <a:rPr sz="2600" spc="-5" dirty="0"/>
              <a:t>used </a:t>
            </a:r>
            <a:r>
              <a:rPr sz="2600" spc="-25" dirty="0"/>
              <a:t>for </a:t>
            </a:r>
            <a:r>
              <a:rPr sz="2600" spc="-5" dirty="0"/>
              <a:t>ER</a:t>
            </a:r>
            <a:r>
              <a:rPr sz="2600" spc="-10" dirty="0"/>
              <a:t> </a:t>
            </a:r>
            <a:r>
              <a:rPr sz="2600" dirty="0"/>
              <a:t>model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1115567" y="917447"/>
            <a:ext cx="5295900" cy="342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88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521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Notations </a:t>
            </a:r>
            <a:r>
              <a:rPr sz="2600" spc="-5" dirty="0"/>
              <a:t>used </a:t>
            </a:r>
            <a:r>
              <a:rPr sz="2600" spc="-25" dirty="0"/>
              <a:t>for </a:t>
            </a:r>
            <a:r>
              <a:rPr sz="2600" spc="-5" dirty="0"/>
              <a:t>ER</a:t>
            </a:r>
            <a:r>
              <a:rPr sz="2600" spc="-10" dirty="0"/>
              <a:t> </a:t>
            </a:r>
            <a:r>
              <a:rPr sz="2600" dirty="0"/>
              <a:t>model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07491" y="818388"/>
            <a:ext cx="6278880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89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6225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Attribute</a:t>
            </a:r>
            <a:r>
              <a:rPr sz="2600" spc="-70" dirty="0"/>
              <a:t> </a:t>
            </a:r>
            <a:r>
              <a:rPr sz="2600" spc="-10" dirty="0"/>
              <a:t>Notations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1042416" y="1080516"/>
            <a:ext cx="6149340" cy="3375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90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235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Attribute</a:t>
            </a:r>
            <a:r>
              <a:rPr sz="2600" spc="-70" dirty="0"/>
              <a:t> </a:t>
            </a:r>
            <a:r>
              <a:rPr sz="2600" spc="-10" dirty="0"/>
              <a:t>Notations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02919" y="871727"/>
            <a:ext cx="6301739" cy="144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91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505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ER </a:t>
            </a:r>
            <a:r>
              <a:rPr sz="2600" dirty="0"/>
              <a:t>model -</a:t>
            </a:r>
            <a:r>
              <a:rPr sz="2600" spc="-65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57783" y="908303"/>
            <a:ext cx="6591300" cy="3512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92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9985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</a:t>
            </a:r>
            <a:r>
              <a:rPr sz="2600" spc="-20" dirty="0"/>
              <a:t>Different </a:t>
            </a:r>
            <a:r>
              <a:rPr sz="2600" spc="-5" dirty="0"/>
              <a:t>ER</a:t>
            </a:r>
            <a:r>
              <a:rPr sz="2600" spc="-70" dirty="0"/>
              <a:t> </a:t>
            </a:r>
            <a:r>
              <a:rPr sz="2600" spc="-5" dirty="0"/>
              <a:t>relationships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31519" y="934211"/>
            <a:ext cx="6385559" cy="1257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93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149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</a:t>
            </a:r>
            <a:r>
              <a:rPr sz="2600" spc="-20" dirty="0"/>
              <a:t>Different </a:t>
            </a:r>
            <a:r>
              <a:rPr sz="2600" spc="-5" dirty="0"/>
              <a:t>ER</a:t>
            </a:r>
            <a:r>
              <a:rPr sz="2600" spc="-70" dirty="0"/>
              <a:t> </a:t>
            </a:r>
            <a:r>
              <a:rPr sz="2600" spc="-5" dirty="0"/>
              <a:t>relationships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25423" y="762000"/>
            <a:ext cx="7040880" cy="3741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01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Characteristics of</a:t>
            </a:r>
            <a:r>
              <a:rPr sz="2600" spc="-110" dirty="0"/>
              <a:t> </a:t>
            </a:r>
            <a:r>
              <a:rPr sz="2600" spc="-5" dirty="0"/>
              <a:t>DBMS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01980" y="931163"/>
            <a:ext cx="6141720" cy="1767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3013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Degree </a:t>
            </a:r>
            <a:r>
              <a:rPr sz="2600" spc="-5" dirty="0"/>
              <a:t>of </a:t>
            </a:r>
            <a:r>
              <a:rPr sz="2600" dirty="0"/>
              <a:t>a</a:t>
            </a:r>
            <a:r>
              <a:rPr sz="2600" spc="-80" dirty="0"/>
              <a:t> </a:t>
            </a:r>
            <a:r>
              <a:rPr sz="2600" spc="-5" dirty="0"/>
              <a:t>Relationship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35508" y="937260"/>
            <a:ext cx="6423660" cy="2926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95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463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Degree </a:t>
            </a:r>
            <a:r>
              <a:rPr sz="2600" spc="-5" dirty="0"/>
              <a:t>of </a:t>
            </a:r>
            <a:r>
              <a:rPr sz="2600" dirty="0"/>
              <a:t>a</a:t>
            </a:r>
            <a:r>
              <a:rPr sz="2600" spc="-80" dirty="0"/>
              <a:t> </a:t>
            </a:r>
            <a:r>
              <a:rPr sz="2600" spc="-5" dirty="0"/>
              <a:t>Relationship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89787" y="737616"/>
            <a:ext cx="7299959" cy="3223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96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521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Types </a:t>
            </a:r>
            <a:r>
              <a:rPr sz="2600" spc="-5" dirty="0"/>
              <a:t>of </a:t>
            </a:r>
            <a:r>
              <a:rPr sz="2600" spc="5" dirty="0"/>
              <a:t>Binary</a:t>
            </a:r>
            <a:r>
              <a:rPr sz="2600" spc="-95" dirty="0"/>
              <a:t> </a:t>
            </a:r>
            <a:r>
              <a:rPr sz="2600" spc="-5" dirty="0"/>
              <a:t>Relationships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83108" y="781812"/>
            <a:ext cx="6896100" cy="320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97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235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Types </a:t>
            </a:r>
            <a:r>
              <a:rPr sz="2600" spc="-5" dirty="0"/>
              <a:t>of </a:t>
            </a:r>
            <a:r>
              <a:rPr sz="2600" spc="5" dirty="0"/>
              <a:t>Binary</a:t>
            </a:r>
            <a:r>
              <a:rPr sz="2600" spc="-95" dirty="0"/>
              <a:t> </a:t>
            </a:r>
            <a:r>
              <a:rPr sz="2600" spc="-5" dirty="0"/>
              <a:t>Relationships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47116" y="905255"/>
            <a:ext cx="7010400" cy="1303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98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235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Nor</a:t>
            </a:r>
            <a:r>
              <a:rPr sz="2600" spc="-10" dirty="0"/>
              <a:t>m</a:t>
            </a:r>
            <a:r>
              <a:rPr sz="2600" dirty="0"/>
              <a:t>ali</a:t>
            </a:r>
            <a:r>
              <a:rPr sz="2600" spc="-45" dirty="0"/>
              <a:t>z</a:t>
            </a:r>
            <a:r>
              <a:rPr sz="2600" spc="-25" dirty="0"/>
              <a:t>a</a:t>
            </a:r>
            <a:r>
              <a:rPr sz="2600" dirty="0"/>
              <a:t>tion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08076" y="777240"/>
            <a:ext cx="6812280" cy="3619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99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0880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Goals </a:t>
            </a:r>
            <a:r>
              <a:rPr sz="2600" spc="-5" dirty="0"/>
              <a:t>of</a:t>
            </a:r>
            <a:r>
              <a:rPr sz="2600" spc="-45" dirty="0"/>
              <a:t> </a:t>
            </a:r>
            <a:r>
              <a:rPr sz="2600" spc="-10" dirty="0"/>
              <a:t>Normalization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69976" y="914400"/>
            <a:ext cx="5059679" cy="209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100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539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Goals </a:t>
            </a:r>
            <a:r>
              <a:rPr sz="2600" spc="-5" dirty="0"/>
              <a:t>of</a:t>
            </a:r>
            <a:r>
              <a:rPr sz="2600" spc="-45" dirty="0"/>
              <a:t> </a:t>
            </a:r>
            <a:r>
              <a:rPr sz="2600" spc="-10" dirty="0"/>
              <a:t>Normalization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1024127" y="733044"/>
            <a:ext cx="4305300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101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4328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Benefits of</a:t>
            </a:r>
            <a:r>
              <a:rPr sz="2600" spc="-75" dirty="0"/>
              <a:t> </a:t>
            </a:r>
            <a:r>
              <a:rPr sz="2600" spc="-10" dirty="0"/>
              <a:t>Normalization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53212" y="894588"/>
            <a:ext cx="4526279" cy="1943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102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9273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Problems </a:t>
            </a:r>
            <a:r>
              <a:rPr sz="2600" dirty="0"/>
              <a:t>with </a:t>
            </a:r>
            <a:r>
              <a:rPr sz="2600" spc="-5" dirty="0"/>
              <a:t>un-Normalized</a:t>
            </a:r>
            <a:r>
              <a:rPr sz="2600" spc="-50" dirty="0"/>
              <a:t> </a:t>
            </a:r>
            <a:r>
              <a:rPr sz="2600" spc="-10" dirty="0"/>
              <a:t>database</a:t>
            </a:r>
            <a:endParaRPr sz="2600"/>
          </a:p>
        </p:txBody>
      </p:sp>
      <p:grpSp>
        <p:nvGrpSpPr>
          <p:cNvPr id="8" name="object 8"/>
          <p:cNvGrpSpPr/>
          <p:nvPr/>
        </p:nvGrpSpPr>
        <p:grpSpPr>
          <a:xfrm>
            <a:off x="461772" y="757427"/>
            <a:ext cx="7693659" cy="3357879"/>
            <a:chOff x="461772" y="757427"/>
            <a:chExt cx="7693659" cy="3357879"/>
          </a:xfrm>
        </p:grpSpPr>
        <p:sp>
          <p:nvSpPr>
            <p:cNvPr id="9" name="object 9"/>
            <p:cNvSpPr/>
            <p:nvPr/>
          </p:nvSpPr>
          <p:spPr>
            <a:xfrm>
              <a:off x="461772" y="757427"/>
              <a:ext cx="6629400" cy="2011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6844" y="2763011"/>
              <a:ext cx="7498080" cy="1351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103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482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Update</a:t>
            </a:r>
            <a:r>
              <a:rPr sz="2600" spc="-80" dirty="0"/>
              <a:t> </a:t>
            </a:r>
            <a:r>
              <a:rPr sz="2600" dirty="0"/>
              <a:t>Anomaly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70916" y="723900"/>
            <a:ext cx="6918959" cy="3726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549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Characteristics of</a:t>
            </a:r>
            <a:r>
              <a:rPr sz="2600" spc="-110" dirty="0"/>
              <a:t> </a:t>
            </a:r>
            <a:r>
              <a:rPr sz="2600" spc="-5" dirty="0"/>
              <a:t>DBMS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80287" y="713231"/>
            <a:ext cx="505206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92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Update</a:t>
            </a:r>
            <a:r>
              <a:rPr sz="2600" spc="-80" dirty="0"/>
              <a:t> </a:t>
            </a:r>
            <a:r>
              <a:rPr sz="2600" dirty="0"/>
              <a:t>Anomaly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87323" y="778763"/>
            <a:ext cx="5314188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105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378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Insertion</a:t>
            </a:r>
            <a:r>
              <a:rPr sz="2600" spc="-95" dirty="0"/>
              <a:t> </a:t>
            </a:r>
            <a:r>
              <a:rPr sz="2600" dirty="0"/>
              <a:t>Anomaly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07136" y="822960"/>
            <a:ext cx="6537959" cy="3566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106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768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Insertion</a:t>
            </a:r>
            <a:r>
              <a:rPr sz="2600" spc="-95" dirty="0"/>
              <a:t> </a:t>
            </a:r>
            <a:r>
              <a:rPr sz="2600" dirty="0"/>
              <a:t>Anomaly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91312" y="832103"/>
            <a:ext cx="6446520" cy="3535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107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Deletion</a:t>
            </a:r>
            <a:r>
              <a:rPr sz="2600" spc="-85" dirty="0"/>
              <a:t> </a:t>
            </a:r>
            <a:r>
              <a:rPr sz="2600" dirty="0"/>
              <a:t>Anomaly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01980" y="873252"/>
            <a:ext cx="7018019" cy="3558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108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463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Deletion</a:t>
            </a:r>
            <a:r>
              <a:rPr sz="2600" spc="-85" dirty="0"/>
              <a:t> </a:t>
            </a:r>
            <a:r>
              <a:rPr sz="2600" dirty="0"/>
              <a:t>Anomaly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16280" y="833627"/>
            <a:ext cx="6195060" cy="3444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109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759734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Background </a:t>
            </a:r>
            <a:r>
              <a:rPr sz="2000" spc="-15" dirty="0"/>
              <a:t>to </a:t>
            </a:r>
            <a:r>
              <a:rPr sz="2000" spc="-5" dirty="0"/>
              <a:t>Normalization: </a:t>
            </a:r>
            <a:r>
              <a:rPr sz="2000" dirty="0"/>
              <a:t>Functional</a:t>
            </a:r>
            <a:r>
              <a:rPr sz="2000" spc="-5" dirty="0"/>
              <a:t> dependency</a:t>
            </a:r>
            <a:endParaRPr sz="2000"/>
          </a:p>
        </p:txBody>
      </p:sp>
      <p:sp>
        <p:nvSpPr>
          <p:cNvPr id="8" name="object 8"/>
          <p:cNvSpPr/>
          <p:nvPr/>
        </p:nvSpPr>
        <p:spPr>
          <a:xfrm>
            <a:off x="539495" y="780287"/>
            <a:ext cx="6949440" cy="3550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110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706394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Background </a:t>
            </a:r>
            <a:r>
              <a:rPr sz="2000" spc="-15" dirty="0"/>
              <a:t>to </a:t>
            </a:r>
            <a:r>
              <a:rPr sz="2000" spc="-5" dirty="0"/>
              <a:t>Normalization: </a:t>
            </a:r>
            <a:r>
              <a:rPr sz="2000" dirty="0"/>
              <a:t>Functional</a:t>
            </a:r>
            <a:r>
              <a:rPr sz="2000" spc="-5" dirty="0"/>
              <a:t> dependency</a:t>
            </a:r>
            <a:endParaRPr sz="2000"/>
          </a:p>
        </p:txBody>
      </p:sp>
      <p:sp>
        <p:nvSpPr>
          <p:cNvPr id="8" name="object 8"/>
          <p:cNvSpPr/>
          <p:nvPr/>
        </p:nvSpPr>
        <p:spPr>
          <a:xfrm>
            <a:off x="571500" y="787908"/>
            <a:ext cx="7078980" cy="3147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111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706394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Background </a:t>
            </a:r>
            <a:r>
              <a:rPr sz="2000" spc="-15" dirty="0"/>
              <a:t>to </a:t>
            </a:r>
            <a:r>
              <a:rPr sz="2000" spc="-5" dirty="0"/>
              <a:t>Normalization: </a:t>
            </a:r>
            <a:r>
              <a:rPr sz="2000" dirty="0"/>
              <a:t>Functional</a:t>
            </a:r>
            <a:r>
              <a:rPr sz="2000" spc="-5" dirty="0"/>
              <a:t> dependency</a:t>
            </a:r>
            <a:endParaRPr sz="2000"/>
          </a:p>
        </p:txBody>
      </p:sp>
      <p:sp>
        <p:nvSpPr>
          <p:cNvPr id="8" name="object 8"/>
          <p:cNvSpPr/>
          <p:nvPr/>
        </p:nvSpPr>
        <p:spPr>
          <a:xfrm>
            <a:off x="1094232" y="784859"/>
            <a:ext cx="4539996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112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237236"/>
            <a:ext cx="729254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Background </a:t>
            </a:r>
            <a:r>
              <a:rPr sz="2000" spc="-15" dirty="0"/>
              <a:t>to </a:t>
            </a:r>
            <a:r>
              <a:rPr sz="2000" spc="-5" dirty="0"/>
              <a:t>Normalization: </a:t>
            </a:r>
            <a:r>
              <a:rPr sz="2000" dirty="0"/>
              <a:t>Functional</a:t>
            </a:r>
            <a:r>
              <a:rPr sz="2000" spc="-5" dirty="0"/>
              <a:t> dependency</a:t>
            </a:r>
            <a:endParaRPr sz="2000"/>
          </a:p>
        </p:txBody>
      </p:sp>
      <p:sp>
        <p:nvSpPr>
          <p:cNvPr id="8" name="object 8"/>
          <p:cNvSpPr/>
          <p:nvPr/>
        </p:nvSpPr>
        <p:spPr>
          <a:xfrm>
            <a:off x="1153667" y="765048"/>
            <a:ext cx="4305300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113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19323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Normal</a:t>
            </a:r>
            <a:r>
              <a:rPr sz="2600" spc="-80" dirty="0"/>
              <a:t> </a:t>
            </a:r>
            <a:r>
              <a:rPr sz="2600" spc="-10" dirty="0"/>
              <a:t>Forms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333756" y="920496"/>
            <a:ext cx="6690359" cy="1684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844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Characteristics of</a:t>
            </a:r>
            <a:r>
              <a:rPr sz="2600" spc="-110" dirty="0"/>
              <a:t> </a:t>
            </a:r>
            <a:r>
              <a:rPr sz="2600" spc="-5" dirty="0"/>
              <a:t>DBMS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53795" y="865632"/>
            <a:ext cx="5524500" cy="1203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539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Normal</a:t>
            </a:r>
            <a:r>
              <a:rPr sz="2600" spc="-80" dirty="0"/>
              <a:t> </a:t>
            </a:r>
            <a:r>
              <a:rPr sz="2600" spc="-10" dirty="0"/>
              <a:t>Forms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1193291" y="720851"/>
            <a:ext cx="4108704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115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0873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Unnormalized</a:t>
            </a:r>
            <a:r>
              <a:rPr sz="2600" spc="-85" dirty="0"/>
              <a:t> </a:t>
            </a:r>
            <a:r>
              <a:rPr sz="2600" spc="-10" dirty="0"/>
              <a:t>Relation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93776" y="1229867"/>
            <a:ext cx="6797040" cy="769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116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606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Case Study:</a:t>
            </a:r>
            <a:r>
              <a:rPr sz="2600" spc="-75" dirty="0"/>
              <a:t> </a:t>
            </a:r>
            <a:r>
              <a:rPr sz="2600" spc="-5" dirty="0"/>
              <a:t>Normalization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373379" y="766572"/>
            <a:ext cx="6675120" cy="3215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117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87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Nor</a:t>
            </a:r>
            <a:r>
              <a:rPr sz="2600" spc="-10" dirty="0"/>
              <a:t>m</a:t>
            </a:r>
            <a:r>
              <a:rPr sz="2600" dirty="0"/>
              <a:t>ali</a:t>
            </a:r>
            <a:r>
              <a:rPr sz="2600" spc="-45" dirty="0"/>
              <a:t>z</a:t>
            </a:r>
            <a:r>
              <a:rPr sz="2600" spc="-25" dirty="0"/>
              <a:t>a</a:t>
            </a:r>
            <a:r>
              <a:rPr sz="2600" dirty="0"/>
              <a:t>tion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40436" y="787908"/>
            <a:ext cx="7109459" cy="2659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118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8968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15" dirty="0"/>
              <a:t>First </a:t>
            </a:r>
            <a:r>
              <a:rPr sz="2600" dirty="0"/>
              <a:t>Normal </a:t>
            </a:r>
            <a:r>
              <a:rPr sz="2600" spc="-10" dirty="0"/>
              <a:t>Form(1</a:t>
            </a:r>
            <a:r>
              <a:rPr sz="2600" spc="-50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26719" y="894588"/>
            <a:ext cx="6957059" cy="2407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119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825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15" dirty="0"/>
              <a:t>First </a:t>
            </a:r>
            <a:r>
              <a:rPr sz="2600" dirty="0"/>
              <a:t>Normal </a:t>
            </a:r>
            <a:r>
              <a:rPr sz="2600" spc="-10" dirty="0"/>
              <a:t>Form(1</a:t>
            </a:r>
            <a:r>
              <a:rPr sz="2600" spc="-50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1188719" y="675131"/>
            <a:ext cx="4672583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120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216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15" dirty="0"/>
              <a:t>First </a:t>
            </a:r>
            <a:r>
              <a:rPr sz="2600" dirty="0"/>
              <a:t>Normal </a:t>
            </a:r>
            <a:r>
              <a:rPr sz="2600" spc="-10" dirty="0"/>
              <a:t>Form(1</a:t>
            </a:r>
            <a:r>
              <a:rPr sz="2600" spc="-50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40080" y="806195"/>
            <a:ext cx="7018020" cy="3756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121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673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5" dirty="0"/>
              <a:t>Second </a:t>
            </a:r>
            <a:r>
              <a:rPr sz="2600" dirty="0"/>
              <a:t>Normal </a:t>
            </a:r>
            <a:r>
              <a:rPr sz="2600" spc="-10" dirty="0"/>
              <a:t>Form(2</a:t>
            </a:r>
            <a:r>
              <a:rPr sz="2600" spc="-85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59308" y="1018032"/>
            <a:ext cx="6896100" cy="1684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122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140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5" dirty="0"/>
              <a:t>Second </a:t>
            </a:r>
            <a:r>
              <a:rPr sz="2600" dirty="0"/>
              <a:t>Normal </a:t>
            </a:r>
            <a:r>
              <a:rPr sz="2600" spc="-10" dirty="0"/>
              <a:t>Form(2</a:t>
            </a:r>
            <a:r>
              <a:rPr sz="2600" spc="-85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36091" y="816863"/>
            <a:ext cx="6233160" cy="3192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123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858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5" dirty="0"/>
              <a:t>Second </a:t>
            </a:r>
            <a:r>
              <a:rPr sz="2600" dirty="0"/>
              <a:t>Normal </a:t>
            </a:r>
            <a:r>
              <a:rPr sz="2600" spc="-10" dirty="0"/>
              <a:t>Form(2</a:t>
            </a:r>
            <a:r>
              <a:rPr sz="2600" spc="-85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10183" y="859536"/>
            <a:ext cx="6995159" cy="3093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235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Characteristics of</a:t>
            </a:r>
            <a:r>
              <a:rPr sz="2600" spc="-110" dirty="0"/>
              <a:t> </a:t>
            </a:r>
            <a:r>
              <a:rPr sz="2600" spc="-5" dirty="0"/>
              <a:t>DBMS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91895" y="733044"/>
            <a:ext cx="610362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8892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5" dirty="0"/>
              <a:t>Second </a:t>
            </a:r>
            <a:r>
              <a:rPr sz="2600" dirty="0"/>
              <a:t>Normal </a:t>
            </a:r>
            <a:r>
              <a:rPr sz="2600" spc="-10" dirty="0"/>
              <a:t>Form(2</a:t>
            </a:r>
            <a:r>
              <a:rPr sz="2600" spc="-85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1187196" y="726948"/>
            <a:ext cx="4108704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125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8206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5" dirty="0"/>
              <a:t>Second </a:t>
            </a:r>
            <a:r>
              <a:rPr sz="2600" dirty="0"/>
              <a:t>Normal </a:t>
            </a:r>
            <a:r>
              <a:rPr sz="2600" spc="-10" dirty="0"/>
              <a:t>Form(2</a:t>
            </a:r>
            <a:r>
              <a:rPr sz="2600" spc="-85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05612" y="1179575"/>
            <a:ext cx="6385560" cy="2583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126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063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10" dirty="0"/>
              <a:t>Third </a:t>
            </a:r>
            <a:r>
              <a:rPr sz="2600" dirty="0"/>
              <a:t>Normal </a:t>
            </a:r>
            <a:r>
              <a:rPr sz="2600" spc="-10" dirty="0"/>
              <a:t>Form(3</a:t>
            </a:r>
            <a:r>
              <a:rPr sz="2600" spc="-55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539495" y="847344"/>
            <a:ext cx="6614159" cy="1805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127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9654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10" dirty="0"/>
              <a:t>Third </a:t>
            </a:r>
            <a:r>
              <a:rPr sz="2600" dirty="0"/>
              <a:t>Normal </a:t>
            </a:r>
            <a:r>
              <a:rPr sz="2600" spc="-10" dirty="0"/>
              <a:t>Form(3</a:t>
            </a:r>
            <a:r>
              <a:rPr sz="2600" spc="-55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16280" y="938783"/>
            <a:ext cx="6156960" cy="3002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128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835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10" dirty="0"/>
              <a:t>Third </a:t>
            </a:r>
            <a:r>
              <a:rPr sz="2600" dirty="0"/>
              <a:t>Normal </a:t>
            </a:r>
            <a:r>
              <a:rPr sz="2600" spc="-10" dirty="0"/>
              <a:t>Form(3</a:t>
            </a:r>
            <a:r>
              <a:rPr sz="2600" spc="-55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98348" y="850391"/>
            <a:ext cx="6941820" cy="1219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129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911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10" dirty="0"/>
              <a:t>Third </a:t>
            </a:r>
            <a:r>
              <a:rPr sz="2600" dirty="0"/>
              <a:t>Normal </a:t>
            </a:r>
            <a:r>
              <a:rPr sz="2600" spc="-10" dirty="0"/>
              <a:t>Form(3</a:t>
            </a:r>
            <a:r>
              <a:rPr sz="2600" spc="-55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1043939" y="848867"/>
            <a:ext cx="4343400" cy="3927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130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911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 </a:t>
            </a:r>
            <a:r>
              <a:rPr sz="2600" dirty="0"/>
              <a:t>: </a:t>
            </a:r>
            <a:r>
              <a:rPr sz="2600" spc="-10" dirty="0"/>
              <a:t>Third </a:t>
            </a:r>
            <a:r>
              <a:rPr sz="2600" dirty="0"/>
              <a:t>Normal </a:t>
            </a:r>
            <a:r>
              <a:rPr sz="2600" spc="-10" dirty="0"/>
              <a:t>Form(3</a:t>
            </a:r>
            <a:r>
              <a:rPr sz="2600" spc="-55" dirty="0"/>
              <a:t> </a:t>
            </a:r>
            <a:r>
              <a:rPr sz="2600" dirty="0"/>
              <a:t>NF)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749808" y="809244"/>
            <a:ext cx="6271260" cy="3581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131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708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Normalization</a:t>
            </a:r>
            <a:r>
              <a:rPr sz="2600" spc="-50" dirty="0"/>
              <a:t> </a:t>
            </a:r>
            <a:r>
              <a:rPr sz="2600" spc="-5" dirty="0"/>
              <a:t>Summary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970788" y="1164336"/>
            <a:ext cx="4450080" cy="2369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132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7966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Drawbacks </a:t>
            </a:r>
            <a:r>
              <a:rPr sz="2600" spc="-5" dirty="0"/>
              <a:t>of</a:t>
            </a:r>
            <a:r>
              <a:rPr sz="2600" spc="-75" dirty="0"/>
              <a:t> </a:t>
            </a:r>
            <a:r>
              <a:rPr sz="2600" spc="-5" dirty="0"/>
              <a:t>Normalization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72083" y="1063752"/>
            <a:ext cx="7018020" cy="2788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133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634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Summary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623316" y="976883"/>
            <a:ext cx="6949440" cy="2049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549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Levels </a:t>
            </a:r>
            <a:r>
              <a:rPr sz="2600" spc="-5" dirty="0"/>
              <a:t>of</a:t>
            </a:r>
            <a:r>
              <a:rPr sz="2600" spc="-65" dirty="0"/>
              <a:t> </a:t>
            </a:r>
            <a:r>
              <a:rPr sz="2600" spc="-10" dirty="0"/>
              <a:t>Abstraction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68451" y="909827"/>
            <a:ext cx="6118860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29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2809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</a:t>
            </a:r>
            <a:r>
              <a:rPr sz="2600" spc="-70" dirty="0"/>
              <a:t> </a:t>
            </a:r>
            <a:r>
              <a:rPr sz="2600" spc="-5" dirty="0"/>
              <a:t>Question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496823" y="1040891"/>
            <a:ext cx="6995159" cy="2087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135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473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Lesson </a:t>
            </a:r>
            <a:r>
              <a:rPr sz="2600" dirty="0"/>
              <a:t>8 </a:t>
            </a:r>
            <a:r>
              <a:rPr sz="2600" spc="-150" dirty="0">
                <a:latin typeface="Arial"/>
                <a:cs typeface="Arial"/>
              </a:rPr>
              <a:t>– </a:t>
            </a:r>
            <a:r>
              <a:rPr sz="2600" spc="-5" dirty="0"/>
              <a:t>Set</a:t>
            </a:r>
            <a:r>
              <a:rPr sz="2600" spc="-75" dirty="0"/>
              <a:t> </a:t>
            </a:r>
            <a:r>
              <a:rPr sz="2600" spc="-20" dirty="0"/>
              <a:t>Operators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495" y="807719"/>
            <a:ext cx="5957316" cy="2500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136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22148" y="742187"/>
            <a:ext cx="6350508" cy="3773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137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72083" y="937260"/>
            <a:ext cx="5824728" cy="3044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138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08659" y="859536"/>
            <a:ext cx="5792724" cy="3336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139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17219" y="871727"/>
            <a:ext cx="5547360" cy="3617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140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76072" y="915924"/>
            <a:ext cx="5617464" cy="3581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141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18744" y="967739"/>
            <a:ext cx="5425439" cy="3393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142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30936" y="908303"/>
            <a:ext cx="6083808" cy="3934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143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76655" y="899160"/>
            <a:ext cx="5373624" cy="3240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149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Course </a:t>
            </a:r>
            <a:r>
              <a:rPr sz="2600" dirty="0"/>
              <a:t>Goals and</a:t>
            </a:r>
            <a:r>
              <a:rPr sz="2600" spc="-65" dirty="0"/>
              <a:t> </a:t>
            </a:r>
            <a:r>
              <a:rPr sz="2600" spc="-5" dirty="0"/>
              <a:t>Non-Goals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73608" y="853439"/>
            <a:ext cx="6141720" cy="1844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06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 </a:t>
            </a:r>
            <a:r>
              <a:rPr sz="2600" spc="-15" dirty="0"/>
              <a:t>Data</a:t>
            </a:r>
            <a:r>
              <a:rPr sz="2600" spc="-75" dirty="0"/>
              <a:t> </a:t>
            </a:r>
            <a:r>
              <a:rPr sz="2600" dirty="0"/>
              <a:t>Model?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22376" y="1080516"/>
            <a:ext cx="5913120" cy="2293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69976" y="998219"/>
            <a:ext cx="5609844" cy="3616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145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46759" y="1030224"/>
            <a:ext cx="5460492" cy="3503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146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09244" y="932688"/>
            <a:ext cx="5177028" cy="3063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147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08659" y="960119"/>
            <a:ext cx="5463540" cy="3567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148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4" name="object 4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15695" y="838200"/>
            <a:ext cx="5599176" cy="3736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149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6779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Lesson 9: </a:t>
            </a:r>
            <a:r>
              <a:rPr sz="2600" spc="-10" dirty="0"/>
              <a:t>Database</a:t>
            </a:r>
            <a:r>
              <a:rPr sz="2600" spc="-85" dirty="0"/>
              <a:t> </a:t>
            </a:r>
            <a:r>
              <a:rPr sz="2600" spc="-5" dirty="0"/>
              <a:t>Objects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1231391"/>
            <a:ext cx="7147559" cy="2019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12992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Overview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46176" y="993647"/>
            <a:ext cx="5952744" cy="2686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3653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Database</a:t>
            </a:r>
            <a:r>
              <a:rPr sz="2600" spc="-85" dirty="0"/>
              <a:t> </a:t>
            </a:r>
            <a:r>
              <a:rPr sz="2600" spc="-5" dirty="0"/>
              <a:t>Objects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403225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Database Objects: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Following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a list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Database</a:t>
            </a:r>
            <a:r>
              <a:rPr sz="1200" spc="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objects: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2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Tables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Views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Indexes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Clusters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1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Synonyms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Sequences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Procedures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Functions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Packages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Triggers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235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Basic </a:t>
            </a:r>
            <a:r>
              <a:rPr sz="2600" spc="-15" dirty="0"/>
              <a:t>Data</a:t>
            </a:r>
            <a:r>
              <a:rPr sz="2600" spc="-75" dirty="0"/>
              <a:t> </a:t>
            </a:r>
            <a:r>
              <a:rPr sz="2600" spc="-25" dirty="0"/>
              <a:t>Types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05612" y="914400"/>
            <a:ext cx="5926836" cy="3439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2466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Basic </a:t>
            </a:r>
            <a:r>
              <a:rPr sz="2600" spc="-15" dirty="0"/>
              <a:t>Data</a:t>
            </a:r>
            <a:r>
              <a:rPr sz="2600" spc="-70" dirty="0"/>
              <a:t> </a:t>
            </a:r>
            <a:r>
              <a:rPr sz="2600" spc="-25" dirty="0"/>
              <a:t>Types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4083685" cy="1141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Basic Data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Types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supported in</a:t>
            </a:r>
            <a:r>
              <a:rPr sz="1200" spc="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SQL: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Scalar Data</a:t>
            </a:r>
            <a:r>
              <a:rPr sz="1200" spc="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Types: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traditional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Types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are called “Scalar Data</a:t>
            </a:r>
            <a:r>
              <a:rPr sz="1200" spc="229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Types”.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slide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discusses some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the Scalar Data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Types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930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 </a:t>
            </a:r>
            <a:r>
              <a:rPr sz="2600" spc="-15" dirty="0"/>
              <a:t>Data</a:t>
            </a:r>
            <a:r>
              <a:rPr sz="2600" spc="-75" dirty="0"/>
              <a:t> </a:t>
            </a:r>
            <a:r>
              <a:rPr sz="2600" dirty="0"/>
              <a:t>Model?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882396" y="783336"/>
            <a:ext cx="6225539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867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Basic </a:t>
            </a:r>
            <a:r>
              <a:rPr sz="2600" spc="-15" dirty="0"/>
              <a:t>Data </a:t>
            </a:r>
            <a:r>
              <a:rPr sz="2600" spc="-25" dirty="0"/>
              <a:t>Types</a:t>
            </a:r>
            <a:r>
              <a:rPr sz="2600" spc="-95" dirty="0"/>
              <a:t> </a:t>
            </a:r>
            <a:r>
              <a:rPr sz="2600" spc="-10" dirty="0"/>
              <a:t>Contd..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55904" y="1053083"/>
            <a:ext cx="5783580" cy="3380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867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Basic </a:t>
            </a:r>
            <a:r>
              <a:rPr sz="2600" spc="-15" dirty="0"/>
              <a:t>Data </a:t>
            </a:r>
            <a:r>
              <a:rPr sz="2600" spc="-25" dirty="0"/>
              <a:t>Types</a:t>
            </a:r>
            <a:r>
              <a:rPr sz="2600" spc="-95" dirty="0"/>
              <a:t> </a:t>
            </a:r>
            <a:r>
              <a:rPr sz="2600" spc="-10" dirty="0"/>
              <a:t>Contd..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7729855" cy="330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Basic Data Types supported in</a:t>
            </a:r>
            <a:r>
              <a:rPr sz="1200" b="1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SQL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12700" marR="5080" indent="961390" algn="just">
              <a:lnSpc>
                <a:spcPct val="150000"/>
              </a:lnSpc>
              <a:spcBef>
                <a:spcPts val="29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Time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Stamp data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type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introduced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Oracle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9i. This data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type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provides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support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time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zones. It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an extension of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DATE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datatype. The slide lists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variations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supported for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TIMESTAMP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datatype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TIMESTAMP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[(fractional_seconds_precision)]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–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 stores the 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year,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month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&amp;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day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date data type. In addition 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that it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also stores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hour,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minute,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second and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fractional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second value.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TIMESTAMP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[(fractional_seconds_precision)] WITH TIME ZONE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variant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includes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time zone as displacement value  which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difference between local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time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UTC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(Universally Coordinated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Time)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TIMESTAMP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[(fractional_seconds_precision)]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LOCAL TIME ZONE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–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 variant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includes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time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zone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displacement in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its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 displacement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not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stored as part of the column</a:t>
            </a:r>
            <a:r>
              <a:rPr sz="1200" spc="1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data.</a:t>
            </a:r>
            <a:endParaRPr sz="1200">
              <a:latin typeface="Tahoma"/>
              <a:cs typeface="Tahoma"/>
            </a:endParaRPr>
          </a:p>
          <a:p>
            <a:pPr marL="12700" marR="5080" indent="914400" algn="just">
              <a:lnSpc>
                <a:spcPct val="150000"/>
              </a:lnSpc>
              <a:spcBef>
                <a:spcPts val="29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server returns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data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users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local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session time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zone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 each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variant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fractional_second_precision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specifies the number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digits in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fractional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part of 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second and can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be a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number in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range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0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9. This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optional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the default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200" spc="2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867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Basic </a:t>
            </a:r>
            <a:r>
              <a:rPr sz="2600" spc="-15" dirty="0"/>
              <a:t>Data </a:t>
            </a:r>
            <a:r>
              <a:rPr sz="2600" spc="-25" dirty="0"/>
              <a:t>Types</a:t>
            </a:r>
            <a:r>
              <a:rPr sz="2600" spc="-95" dirty="0"/>
              <a:t> </a:t>
            </a:r>
            <a:r>
              <a:rPr sz="2600" spc="-10" dirty="0"/>
              <a:t>Contd..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954024"/>
            <a:ext cx="6138672" cy="3439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867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Basic </a:t>
            </a:r>
            <a:r>
              <a:rPr sz="2600" spc="-15" dirty="0"/>
              <a:t>Data </a:t>
            </a:r>
            <a:r>
              <a:rPr sz="2600" spc="-25" dirty="0"/>
              <a:t>Types</a:t>
            </a:r>
            <a:r>
              <a:rPr sz="2600" spc="-95" dirty="0"/>
              <a:t> </a:t>
            </a:r>
            <a:r>
              <a:rPr sz="2600" spc="-10" dirty="0"/>
              <a:t>Contd..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9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7729855" cy="2165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Basic Data Types supported in</a:t>
            </a:r>
            <a:r>
              <a:rPr sz="1200" b="1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SQL:</a:t>
            </a:r>
            <a:endParaRPr sz="1200">
              <a:latin typeface="Tahoma"/>
              <a:cs typeface="Tahoma"/>
            </a:endParaRPr>
          </a:p>
          <a:p>
            <a:pPr marL="12700" marR="5080" indent="914400" algn="just">
              <a:lnSpc>
                <a:spcPct val="150000"/>
              </a:lnSpc>
              <a:spcBef>
                <a:spcPts val="290"/>
              </a:spcBef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Oracle8i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Oracle9i's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support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 LOB (Large Object)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data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types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preferred over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Oracle7’s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support for LONG and LONG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RAWs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the following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ways: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LOB Capacity: With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Oracle8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Oracle8i, LOBs can  store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up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4GB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data. This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doubles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2GB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data that LONG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LONG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RAW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data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types can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store. Number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 LOB columns 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table: An Oracle8,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Oracle8i,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or Oracle9i table can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have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multiple LOB columns.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Each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LOB column  in the same table can be 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different type. In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Oracle7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Release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7.3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higher,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tables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limited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single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LONG or LONG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RAW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column. Random piece-wise access: LOBs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support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random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access to data,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but LONGs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support only sequential access. LOBs can also be object</a:t>
            </a:r>
            <a:r>
              <a:rPr sz="1200" spc="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attributes.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939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04" dirty="0"/>
              <a:t>T</a:t>
            </a:r>
            <a:r>
              <a:rPr sz="2600" dirty="0"/>
              <a:t>able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1004316"/>
            <a:ext cx="6228588" cy="3108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17754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" dirty="0"/>
              <a:t>Table</a:t>
            </a:r>
            <a:r>
              <a:rPr sz="2600" spc="-100" dirty="0"/>
              <a:t> </a:t>
            </a:r>
            <a:r>
              <a:rPr sz="2600" spc="-10" dirty="0"/>
              <a:t>Contd..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863091"/>
            <a:ext cx="7730490" cy="1983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0" algn="just">
              <a:lnSpc>
                <a:spcPct val="1501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Creating tables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done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create table command.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 add rows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INSERT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statement,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after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creating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above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create table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command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does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following: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Defines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table  name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Defines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columns 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datatypes 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those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above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example, we create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  called BOOK_MASTER which has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4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columns. The first column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third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defined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NUMBER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datatype.  This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means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we will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be storing numbers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this column.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second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fourth columns 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VARCHAR2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datatype.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We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 be storing text data in these</a:t>
            </a:r>
            <a:r>
              <a:rPr sz="1200" spc="1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columns.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Syntax: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3875" y="2831592"/>
            <a:ext cx="3933444" cy="1591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17754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" dirty="0"/>
              <a:t>Table</a:t>
            </a:r>
            <a:r>
              <a:rPr sz="2600" spc="-100" dirty="0"/>
              <a:t> </a:t>
            </a:r>
            <a:r>
              <a:rPr sz="2600" spc="-10" dirty="0"/>
              <a:t>Contd..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863091"/>
            <a:ext cx="77298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0" algn="just">
              <a:lnSpc>
                <a:spcPct val="1501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created as shown in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slide, then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no restriction on the data that can be stored  in the table.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However,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we wish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put some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restriction on the data, which can be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stored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the table, then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we </a:t>
            </a:r>
            <a:r>
              <a:rPr sz="1200" spc="38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must supply some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“constraints” for the columns.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We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Constraints 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next</a:t>
            </a:r>
            <a:r>
              <a:rPr sz="1200" spc="20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topic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225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What </a:t>
            </a:r>
            <a:r>
              <a:rPr sz="2600" dirty="0"/>
              <a:t>is </a:t>
            </a:r>
            <a:r>
              <a:rPr sz="2600" spc="-15" dirty="0"/>
              <a:t>Data </a:t>
            </a:r>
            <a:r>
              <a:rPr sz="2600" spc="-5" dirty="0"/>
              <a:t>Integrity</a:t>
            </a:r>
            <a:r>
              <a:rPr sz="2600" spc="-70" dirty="0"/>
              <a:t> </a:t>
            </a:r>
            <a:r>
              <a:rPr sz="2600" spc="-5" dirty="0"/>
              <a:t>??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35152"/>
            <a:ext cx="6092951" cy="2106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4786" y="2786252"/>
            <a:ext cx="5781040" cy="1673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 Integrity: Integrity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</a:t>
            </a:r>
            <a:endParaRPr sz="1350">
              <a:latin typeface="Carlito"/>
              <a:cs typeface="Carlito"/>
            </a:endParaRPr>
          </a:p>
          <a:p>
            <a:pPr marL="12700" marR="5080" indent="68516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 Integrity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declarative method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defining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table. Example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 Integrity: Assume that you define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Integrity  Constraint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Staff_Sal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Staff_Master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table. This Integrity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enforces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 that 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35" dirty="0">
                <a:solidFill>
                  <a:srgbClr val="252525"/>
                </a:solidFill>
                <a:latin typeface="Carlito"/>
                <a:cs typeface="Carlito"/>
              </a:rPr>
              <a:t>no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can contain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numeric value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greater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10,000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. 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UPDATE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 attempts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 violate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Integrity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Constraint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, Oracle rolls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back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information </a:t>
            </a:r>
            <a:r>
              <a:rPr sz="1350" spc="25" dirty="0">
                <a:solidFill>
                  <a:srgbClr val="252525"/>
                </a:solidFill>
                <a:latin typeface="Carlito"/>
                <a:cs typeface="Carlito"/>
              </a:rPr>
              <a:t>error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message.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558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Advantages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77952" y="1237488"/>
            <a:ext cx="5670804" cy="943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792" y="4828743"/>
            <a:ext cx="615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15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40014" y="4797044"/>
            <a:ext cx="727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Course</a:t>
            </a:r>
            <a:r>
              <a:rPr sz="1200" spc="-6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6" name="object 6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301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Applying</a:t>
            </a:r>
            <a:r>
              <a:rPr sz="2600" spc="-75" dirty="0"/>
              <a:t> </a:t>
            </a:r>
            <a:r>
              <a:rPr sz="2600" spc="-10" dirty="0"/>
              <a:t>Constraints</a:t>
            </a:r>
            <a:endParaRPr sz="2600"/>
          </a:p>
        </p:txBody>
      </p:sp>
      <p:sp>
        <p:nvSpPr>
          <p:cNvPr id="10" name="object 10"/>
          <p:cNvSpPr/>
          <p:nvPr/>
        </p:nvSpPr>
        <p:spPr>
          <a:xfrm>
            <a:off x="806195" y="844296"/>
            <a:ext cx="4523232" cy="2325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6167" y="3250183"/>
            <a:ext cx="4268470" cy="1673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Applying Constraints:</a:t>
            </a:r>
            <a:endParaRPr sz="1350">
              <a:latin typeface="Carlito"/>
              <a:cs typeface="Carlito"/>
            </a:endParaRPr>
          </a:p>
          <a:p>
            <a:pPr marL="12700" marR="5080" indent="685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 Oracle you can apply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Level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-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single 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defined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within a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specification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owning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column;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 of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integrity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Level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-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one 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more  columns 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defined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separately 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definitions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table; can define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constraints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except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NOT 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NULL</a:t>
            </a:r>
            <a:r>
              <a:rPr sz="135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.</a:t>
            </a:r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530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Why </a:t>
            </a:r>
            <a:r>
              <a:rPr sz="2600" dirty="0"/>
              <a:t>is </a:t>
            </a:r>
            <a:r>
              <a:rPr sz="2600" spc="-15" dirty="0"/>
              <a:t>Data </a:t>
            </a:r>
            <a:r>
              <a:rPr sz="2600" dirty="0"/>
              <a:t>Modelling</a:t>
            </a:r>
            <a:r>
              <a:rPr sz="2600" spc="-65" dirty="0"/>
              <a:t> </a:t>
            </a:r>
            <a:r>
              <a:rPr sz="2600" spc="-5" dirty="0"/>
              <a:t>Important?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91895" y="1004316"/>
            <a:ext cx="6012180" cy="952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530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Types </a:t>
            </a:r>
            <a:r>
              <a:rPr sz="2600" spc="-5" dirty="0"/>
              <a:t>of Integrity</a:t>
            </a:r>
            <a:r>
              <a:rPr sz="2600" spc="-95" dirty="0"/>
              <a:t> </a:t>
            </a:r>
            <a:r>
              <a:rPr sz="2600" spc="-10" dirty="0"/>
              <a:t>Constraints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94359" y="804672"/>
            <a:ext cx="4715256" cy="109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709" y="1919732"/>
            <a:ext cx="8067675" cy="2701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Types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Integrity:</a:t>
            </a:r>
            <a:endParaRPr sz="1350">
              <a:latin typeface="Carlito"/>
              <a:cs typeface="Carlito"/>
            </a:endParaRPr>
          </a:p>
          <a:p>
            <a:pPr marL="12700" marR="5080" indent="7239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supports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following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Integrity Constraints: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constraints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associated with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nulls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column. 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35" dirty="0">
                <a:solidFill>
                  <a:srgbClr val="252525"/>
                </a:solidFill>
                <a:latin typeface="Carlito"/>
                <a:cs typeface="Carlito"/>
              </a:rPr>
              <a:t>Null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 defined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single column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allows 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disallows,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inserts 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updates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containing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35" dirty="0">
                <a:solidFill>
                  <a:srgbClr val="252525"/>
                </a:solidFill>
                <a:latin typeface="Carlito"/>
                <a:cs typeface="Carlito"/>
              </a:rPr>
              <a:t>null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(the absence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value)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column.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UNIQUE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key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 associated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unique column values.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unique value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 defined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(or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columns)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allows inserting or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updating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if 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contains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unique value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column (or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columns). PRIMARY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KEY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for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 associated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primary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identification values.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primary </a:t>
            </a:r>
            <a:r>
              <a:rPr sz="1350" spc="20" dirty="0">
                <a:solidFill>
                  <a:srgbClr val="252525"/>
                </a:solidFill>
                <a:latin typeface="Carlito"/>
                <a:cs typeface="Carlito"/>
              </a:rPr>
              <a:t>key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rule defined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key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(a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set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columns) specifies that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uniquely identified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key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FOREIGN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KEY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rules associated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referential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integrity.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Referential 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Integrity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 defined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key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(a  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columns)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one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guarantees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350" spc="3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3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key,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match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key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related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(the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referenced value)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currently supports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FOREIGN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KEY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integrity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define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referential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integrity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actions, including: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update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delete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No Action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delete CASCADE delete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SET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CHECK  constraints 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complex integrity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06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" dirty="0"/>
              <a:t>NOT </a:t>
            </a:r>
            <a:r>
              <a:rPr sz="2600" dirty="0"/>
              <a:t>NULL</a:t>
            </a:r>
            <a:r>
              <a:rPr sz="2600" spc="-90" dirty="0"/>
              <a:t> </a:t>
            </a:r>
            <a:r>
              <a:rPr sz="2600" spc="-10" dirty="0"/>
              <a:t>Constraint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24483"/>
            <a:ext cx="4582668" cy="1461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286380"/>
            <a:ext cx="8326755" cy="2496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</a:t>
            </a:r>
            <a:r>
              <a:rPr sz="135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constraint:</a:t>
            </a:r>
            <a:endParaRPr sz="1350">
              <a:latin typeface="Carlito"/>
              <a:cs typeface="Carlito"/>
            </a:endParaRPr>
          </a:p>
          <a:p>
            <a:pPr marL="12700" marR="5080" indent="7239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Often there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may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records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every field. This could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because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information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available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time of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entry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because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field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applicable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every case. 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created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NULLABLE,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absence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user-defined 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DBMS will place a 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column.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different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blank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a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zero.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quantity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unknown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. 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35" dirty="0">
                <a:solidFill>
                  <a:srgbClr val="252525"/>
                </a:solidFill>
                <a:latin typeface="Carlito"/>
                <a:cs typeface="Carlito"/>
              </a:rPr>
              <a:t>Null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 defined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single column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allows 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disallows,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inserts 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updates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containing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35" dirty="0">
                <a:solidFill>
                  <a:srgbClr val="252525"/>
                </a:solidFill>
                <a:latin typeface="Carlito"/>
                <a:cs typeface="Carlito"/>
              </a:rPr>
              <a:t>null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(the absence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value)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column.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type. Principles of 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values: Setting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NULL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appropriate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when the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actual 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value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unknown,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when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meaningful.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 equivalent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25" dirty="0">
                <a:solidFill>
                  <a:srgbClr val="252525"/>
                </a:solidFill>
                <a:latin typeface="Carlito"/>
                <a:cs typeface="Carlito"/>
              </a:rPr>
              <a:t>zero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 is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number,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equivalent to 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20" dirty="0">
                <a:solidFill>
                  <a:srgbClr val="252525"/>
                </a:solidFill>
                <a:latin typeface="Carlito"/>
                <a:cs typeface="Carlito"/>
              </a:rPr>
              <a:t>spaces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 is 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character.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evaluate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expression For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example: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multiplied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10 is NULL.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into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has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value, Oracle ignores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UNIQUE,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FOREIGN  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KEY,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CHECK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may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attached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19558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Default</a:t>
            </a:r>
            <a:r>
              <a:rPr sz="2600" spc="-80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1031747"/>
            <a:ext cx="5814060" cy="2528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4561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Unique</a:t>
            </a:r>
            <a:r>
              <a:rPr sz="2600" spc="-105" dirty="0"/>
              <a:t> </a:t>
            </a:r>
            <a:r>
              <a:rPr sz="2600" spc="-10" dirty="0"/>
              <a:t>Constraint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995172"/>
            <a:ext cx="4959096" cy="2304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3321253"/>
            <a:ext cx="6518275" cy="1467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UNIQUE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constraint:</a:t>
            </a:r>
            <a:endParaRPr sz="1350">
              <a:latin typeface="Carlito"/>
              <a:cs typeface="Carlito"/>
            </a:endParaRPr>
          </a:p>
          <a:p>
            <a:pPr marL="12700" marR="5080" indent="723900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UNIQUE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does 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duplicate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column. 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UNIQUE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encompasses two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more columns,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two equal combinations are 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allowed. 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However,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explicitly defined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NULL, then NULLS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inserted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multiple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times. A UNIQUE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extended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over multiple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unique 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value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 defined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(or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columns)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allows inserting 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updating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if 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contains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unique value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column (or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sz="1350" spc="-1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columns).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194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Primary </a:t>
            </a:r>
            <a:r>
              <a:rPr sz="2600" spc="-20" dirty="0"/>
              <a:t>Key</a:t>
            </a:r>
            <a:r>
              <a:rPr sz="2600" spc="-90" dirty="0"/>
              <a:t> </a:t>
            </a:r>
            <a:r>
              <a:rPr sz="2600" spc="-10" dirty="0"/>
              <a:t>Constraints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63880" y="989075"/>
            <a:ext cx="5797296" cy="2631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0899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Primary </a:t>
            </a:r>
            <a:r>
              <a:rPr sz="2600" spc="-20" dirty="0"/>
              <a:t>Key</a:t>
            </a:r>
            <a:r>
              <a:rPr sz="2600" spc="-100" dirty="0"/>
              <a:t> </a:t>
            </a:r>
            <a:r>
              <a:rPr sz="2600" spc="-10" dirty="0"/>
              <a:t>Constraint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863091"/>
            <a:ext cx="7729220" cy="1708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0" algn="just">
              <a:lnSpc>
                <a:spcPct val="15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technical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level, 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PRIMARY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KEY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combines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UNIQUE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constraint 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NOT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NULL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constraint.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Additionally,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 can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have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most one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PRIMARY </a:t>
            </a:r>
            <a:r>
              <a:rPr sz="1200" spc="-45" dirty="0">
                <a:solidFill>
                  <a:srgbClr val="252525"/>
                </a:solidFill>
                <a:latin typeface="Tahoma"/>
                <a:cs typeface="Tahoma"/>
              </a:rPr>
              <a:t>KEY.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After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creating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PRIMARY 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KEY,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 be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referenced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FOREIGN 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KEY.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 “primary key”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rule defined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key (a column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or set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columns) specifies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 “each  row in the table can be uniquely identified by the values in the</a:t>
            </a:r>
            <a:r>
              <a:rPr sz="1200" spc="1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key”.</a:t>
            </a:r>
            <a:endParaRPr sz="1200">
              <a:latin typeface="Tahoma"/>
              <a:cs typeface="Tahoma"/>
            </a:endParaRPr>
          </a:p>
          <a:p>
            <a:pPr marL="12700" marR="6985" indent="914400" algn="just">
              <a:lnSpc>
                <a:spcPct val="150100"/>
              </a:lnSpc>
              <a:spcBef>
                <a:spcPts val="28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example on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slide defines 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primary key constraint at the column level.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same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 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seen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below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constraint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defined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at table</a:t>
            </a:r>
            <a:r>
              <a:rPr sz="1200" spc="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level.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5500" y="2712720"/>
            <a:ext cx="4238244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2904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Check</a:t>
            </a:r>
            <a:r>
              <a:rPr sz="2600" spc="-80" dirty="0"/>
              <a:t> </a:t>
            </a:r>
            <a:r>
              <a:rPr sz="2600" spc="-10" dirty="0"/>
              <a:t>Constraint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934211"/>
            <a:ext cx="5268468" cy="2868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5421" y="3823817"/>
            <a:ext cx="534098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CHECK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constraint:</a:t>
            </a:r>
            <a:endParaRPr sz="1350">
              <a:latin typeface="Carlito"/>
              <a:cs typeface="Carlito"/>
            </a:endParaRPr>
          </a:p>
          <a:p>
            <a:pPr marL="12700" marR="5080" indent="685800" algn="just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CHECK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minimum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requirement 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column. If more complicated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requirements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desired,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trigger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must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92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Foreign </a:t>
            </a:r>
            <a:r>
              <a:rPr sz="2600" spc="-20" dirty="0"/>
              <a:t>Key</a:t>
            </a:r>
            <a:r>
              <a:rPr sz="2600" spc="-100" dirty="0"/>
              <a:t> </a:t>
            </a:r>
            <a:r>
              <a:rPr sz="2600" spc="-10" dirty="0"/>
              <a:t>Constraint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909827"/>
            <a:ext cx="6861048" cy="3473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1711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Foreign </a:t>
            </a:r>
            <a:r>
              <a:rPr sz="2600" spc="-20" dirty="0"/>
              <a:t>Key</a:t>
            </a:r>
            <a:r>
              <a:rPr sz="2600" spc="-90" dirty="0"/>
              <a:t> </a:t>
            </a:r>
            <a:r>
              <a:rPr sz="2600" spc="-10" dirty="0"/>
              <a:t>Constraints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7728584" cy="320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FOREIGN </a:t>
            </a:r>
            <a:r>
              <a:rPr sz="1200" b="1" dirty="0">
                <a:solidFill>
                  <a:srgbClr val="252525"/>
                </a:solidFill>
                <a:latin typeface="Tahoma"/>
                <a:cs typeface="Tahoma"/>
              </a:rPr>
              <a:t>KEY 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Constraint</a:t>
            </a:r>
            <a:r>
              <a:rPr sz="1200" b="1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Keywords: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Given below 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few Foreign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Key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constraint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keywords: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FOREIGN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KEY: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Defines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column in the child table at the table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constraint</a:t>
            </a:r>
            <a:r>
              <a:rPr sz="1200" spc="2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level.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REFERENCES: Identifies the table and column in the parent</a:t>
            </a:r>
            <a:r>
              <a:rPr sz="1200" spc="1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DELETE CASCADE: Deletes the dependent rows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child table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when 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row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parent table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200" spc="2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deleted.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DELETE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SET NULL: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Converts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dependent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FOREIGN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KEY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values to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NULL.</a:t>
            </a:r>
            <a:endParaRPr sz="1200">
              <a:latin typeface="Tahoma"/>
              <a:cs typeface="Tahoma"/>
            </a:endParaRPr>
          </a:p>
          <a:p>
            <a:pPr marL="59690" algn="just">
              <a:lnSpc>
                <a:spcPct val="100000"/>
              </a:lnSpc>
              <a:spcBef>
                <a:spcPts val="1005"/>
              </a:spcBef>
            </a:pP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query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USER_CONSTRAINTS table to view all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constraint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definitions and</a:t>
            </a:r>
            <a:r>
              <a:rPr sz="1200" spc="1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names.</a:t>
            </a:r>
            <a:endParaRPr sz="1200">
              <a:latin typeface="Tahoma"/>
              <a:cs typeface="Tahoma"/>
            </a:endParaRPr>
          </a:p>
          <a:p>
            <a:pPr marL="12700" marR="5080" algn="just">
              <a:lnSpc>
                <a:spcPct val="150100"/>
              </a:lnSpc>
              <a:spcBef>
                <a:spcPts val="285"/>
              </a:spcBef>
            </a:pP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 view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columns associated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constraint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names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USER_CONS_COLUMNS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view.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EMP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table, for deptno column,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want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allow only those values that already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exist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deptno column of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DEPT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table, we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must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enforce what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known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REFERENTIAL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INTEGRITY. </a:t>
            </a:r>
            <a:r>
              <a:rPr sz="1200" spc="-6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enforce REFERENTIAL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INTEGRITY,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declare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deptno field of DEPT table as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PRIMARY 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KEY,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deptno field of EMP table as FOREIGN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KEY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</a:t>
            </a:r>
            <a:r>
              <a:rPr sz="1200" spc="2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follow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1711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Foreign </a:t>
            </a:r>
            <a:r>
              <a:rPr sz="2600" spc="-20" dirty="0"/>
              <a:t>Key</a:t>
            </a:r>
            <a:r>
              <a:rPr sz="2600" spc="-90" dirty="0"/>
              <a:t> </a:t>
            </a:r>
            <a:r>
              <a:rPr sz="2600" spc="-10" dirty="0"/>
              <a:t>Constraints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863091"/>
            <a:ext cx="7729855" cy="1708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 algn="just">
              <a:lnSpc>
                <a:spcPct val="15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EMP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table, for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deptno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we want to allow only those values that already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exist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deptno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 of  the DEPT table, we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must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enforce what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known as REFERENTIAL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INTEGRITY. </a:t>
            </a:r>
            <a:r>
              <a:rPr sz="1200" spc="-6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enforce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REFERENTIAL 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INTEGRITY,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declare deptno field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DEPT table as PRIMARY 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KEY,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deptno field 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EMP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 as FOREIGN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KEY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 follows.</a:t>
            </a:r>
            <a:endParaRPr sz="1200">
              <a:latin typeface="Tahoma"/>
              <a:cs typeface="Tahoma"/>
            </a:endParaRPr>
          </a:p>
          <a:p>
            <a:pPr marL="141605" marR="5715" indent="-129539" algn="just">
              <a:lnSpc>
                <a:spcPct val="150100"/>
              </a:lnSpc>
              <a:spcBef>
                <a:spcPts val="285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FOREIGN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KEY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Constraint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Keywords: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given example, FOREIGN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KEY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has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been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declared 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Table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constraint.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38755" y="2327147"/>
            <a:ext cx="3227832" cy="2816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682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Why </a:t>
            </a:r>
            <a:r>
              <a:rPr sz="2600" dirty="0"/>
              <a:t>is </a:t>
            </a:r>
            <a:r>
              <a:rPr sz="2600" spc="-15" dirty="0"/>
              <a:t>Data </a:t>
            </a:r>
            <a:r>
              <a:rPr sz="2600" dirty="0"/>
              <a:t>Modelling</a:t>
            </a:r>
            <a:r>
              <a:rPr sz="2600" spc="-65" dirty="0"/>
              <a:t> </a:t>
            </a:r>
            <a:r>
              <a:rPr sz="2600" spc="-5" dirty="0"/>
              <a:t>Important?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25780" y="847344"/>
            <a:ext cx="6553200" cy="262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9709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Creation </a:t>
            </a:r>
            <a:r>
              <a:rPr sz="2600" spc="-5" dirty="0"/>
              <a:t>of </a:t>
            </a:r>
            <a:r>
              <a:rPr sz="2600" spc="-10" dirty="0"/>
              <a:t>Database </a:t>
            </a:r>
            <a:r>
              <a:rPr sz="2600" spc="-5" dirty="0"/>
              <a:t>Objects </a:t>
            </a:r>
            <a:r>
              <a:rPr sz="2600" spc="-30" dirty="0"/>
              <a:t>:Tables</a:t>
            </a:r>
            <a:r>
              <a:rPr sz="2600" spc="-35" dirty="0"/>
              <a:t> </a:t>
            </a:r>
            <a:r>
              <a:rPr sz="2600" spc="-10" dirty="0"/>
              <a:t>Contd..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863091"/>
            <a:ext cx="77292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>
              <a:lnSpc>
                <a:spcPct val="1501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Any object created by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user 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accessible to the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user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DBA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only. </a:t>
            </a:r>
            <a:r>
              <a:rPr sz="1200" spc="-6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make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object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accessible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other  users,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creator or the DBA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must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explicitly give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permission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200" spc="1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others.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71700" y="1418844"/>
            <a:ext cx="3105912" cy="2827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4406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Create </a:t>
            </a:r>
            <a:r>
              <a:rPr sz="2600" spc="-5" dirty="0"/>
              <a:t>new </a:t>
            </a:r>
            <a:r>
              <a:rPr sz="2600" spc="-10" dirty="0"/>
              <a:t>table </a:t>
            </a:r>
            <a:r>
              <a:rPr sz="2600" spc="-5" dirty="0"/>
              <a:t>based on </a:t>
            </a:r>
            <a:r>
              <a:rPr sz="2600" spc="-10" dirty="0"/>
              <a:t>existing</a:t>
            </a:r>
            <a:r>
              <a:rPr sz="2600" spc="-75" dirty="0"/>
              <a:t> </a:t>
            </a:r>
            <a:r>
              <a:rPr sz="2600" spc="-10" dirty="0"/>
              <a:t>table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26363" y="1173480"/>
            <a:ext cx="5158740" cy="1315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3775" y="2593339"/>
            <a:ext cx="4366895" cy="1261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Creating new table based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existing</a:t>
            </a:r>
            <a:r>
              <a:rPr sz="135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table:</a:t>
            </a:r>
            <a:endParaRPr sz="1350">
              <a:latin typeface="Carlito"/>
              <a:cs typeface="Carlito"/>
            </a:endParaRPr>
          </a:p>
          <a:p>
            <a:pPr marL="12700" marR="5080" indent="7239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slide shows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how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new  table based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existing table.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When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new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  created,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will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contain student information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</a:t>
            </a:r>
            <a:r>
              <a:rPr sz="1350" spc="-9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department</a:t>
            </a:r>
            <a:endParaRPr sz="1350">
              <a:latin typeface="Carlito"/>
              <a:cs typeface="Carlito"/>
            </a:endParaRPr>
          </a:p>
          <a:p>
            <a:pPr marL="12700" marR="10604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117.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an old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applicable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new table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except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930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Alter</a:t>
            </a:r>
            <a:r>
              <a:rPr sz="2600" spc="-85" dirty="0"/>
              <a:t> </a:t>
            </a:r>
            <a:r>
              <a:rPr sz="2600" spc="-40" dirty="0"/>
              <a:t>Table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04672"/>
            <a:ext cx="5407152" cy="1767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664333"/>
            <a:ext cx="6726555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Examples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ALTER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TABLE:</a:t>
            </a:r>
            <a:endParaRPr sz="135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name must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existing table.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cannot be removed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existing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ALTER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TABLE.</a:t>
            </a:r>
            <a:endParaRPr sz="135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uses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modifying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are:</a:t>
            </a:r>
            <a:endParaRPr sz="1350">
              <a:latin typeface="Carlito"/>
              <a:cs typeface="Carlito"/>
            </a:endParaRPr>
          </a:p>
          <a:p>
            <a:pPr marL="736600" marR="204279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increase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width of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character column,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time.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increase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digits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number,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time.</a:t>
            </a:r>
            <a:endParaRPr sz="135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increase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decrease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decimal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places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column,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</a:t>
            </a:r>
            <a:r>
              <a:rPr sz="1350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time.</a:t>
            </a:r>
            <a:endParaRPr sz="1350">
              <a:latin typeface="Carlito"/>
              <a:cs typeface="Carlito"/>
            </a:endParaRPr>
          </a:p>
          <a:p>
            <a:pPr marL="12700" marR="26924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reduction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precision and scale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empty columns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only.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add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Column constraints. All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other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have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be specified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Table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constraints.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16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Alter </a:t>
            </a:r>
            <a:r>
              <a:rPr sz="2600" spc="-25" dirty="0"/>
              <a:t>Table-Add</a:t>
            </a:r>
            <a:r>
              <a:rPr sz="2600" spc="-90" dirty="0"/>
              <a:t> </a:t>
            </a:r>
            <a:r>
              <a:rPr sz="2600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06195"/>
            <a:ext cx="4524756" cy="1647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2282" y="2603373"/>
            <a:ext cx="6787515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ALTER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–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Add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ADD clause allows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add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constraint.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also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add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multiple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one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 separated 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comma.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also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  added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shown 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following</a:t>
            </a:r>
            <a:r>
              <a:rPr sz="1350" spc="-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2016" y="3339084"/>
            <a:ext cx="3951731" cy="1019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0162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Alter </a:t>
            </a:r>
            <a:r>
              <a:rPr sz="2600" spc="-25" dirty="0"/>
              <a:t>Table-Add</a:t>
            </a:r>
            <a:r>
              <a:rPr sz="2600" spc="-90" dirty="0"/>
              <a:t> </a:t>
            </a:r>
            <a:r>
              <a:rPr sz="2600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1149096"/>
            <a:ext cx="6315455" cy="2548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16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Alter </a:t>
            </a:r>
            <a:r>
              <a:rPr sz="2600" spc="-20" dirty="0"/>
              <a:t>Table-Modify</a:t>
            </a:r>
            <a:r>
              <a:rPr sz="2600" spc="-50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18744" y="809244"/>
            <a:ext cx="4543044" cy="1763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4151" y="2593339"/>
            <a:ext cx="6464300" cy="1466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ALTER TABLE-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Modify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Clause:</a:t>
            </a:r>
            <a:endParaRPr sz="1350">
              <a:latin typeface="Carlito"/>
              <a:cs typeface="Carlito"/>
            </a:endParaRPr>
          </a:p>
          <a:p>
            <a:pPr marL="16637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modifying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Enable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|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Disable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</a:t>
            </a:r>
            <a:r>
              <a:rPr sz="1350" spc="-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are:</a:t>
            </a:r>
            <a:endParaRPr sz="1350">
              <a:latin typeface="Carlito"/>
              <a:cs typeface="Carlito"/>
            </a:endParaRPr>
          </a:p>
          <a:p>
            <a:pPr marL="7366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increase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spc="20" dirty="0">
                <a:solidFill>
                  <a:srgbClr val="252525"/>
                </a:solidFill>
                <a:latin typeface="Carlito"/>
                <a:cs typeface="Carlito"/>
              </a:rPr>
              <a:t>width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character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</a:t>
            </a:r>
            <a:r>
              <a:rPr sz="1350" spc="-1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time.</a:t>
            </a:r>
            <a:endParaRPr sz="1350">
              <a:latin typeface="Carlito"/>
              <a:cs typeface="Carlito"/>
            </a:endParaRPr>
          </a:p>
          <a:p>
            <a:pPr marL="7366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increase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digits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at any</a:t>
            </a:r>
            <a:r>
              <a:rPr sz="1350" spc="-1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time.</a:t>
            </a:r>
            <a:endParaRPr sz="1350">
              <a:latin typeface="Carlito"/>
              <a:cs typeface="Carlito"/>
            </a:endParaRPr>
          </a:p>
          <a:p>
            <a:pPr marL="7366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increase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decrease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decimal 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places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column</a:t>
            </a:r>
            <a:r>
              <a:rPr sz="1350" spc="-1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.</a:t>
            </a:r>
            <a:endParaRPr sz="1350">
              <a:latin typeface="Carlito"/>
              <a:cs typeface="Carlito"/>
            </a:endParaRPr>
          </a:p>
          <a:p>
            <a:pPr marL="12700" marR="5080" indent="685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add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. Rest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 other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specified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997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Alter </a:t>
            </a:r>
            <a:r>
              <a:rPr sz="2600" spc="-40" dirty="0"/>
              <a:t>Table </a:t>
            </a:r>
            <a:r>
              <a:rPr sz="2600" spc="-5" dirty="0"/>
              <a:t>Enable|Disable</a:t>
            </a:r>
            <a:r>
              <a:rPr sz="2600" spc="-25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29055"/>
            <a:ext cx="6957059" cy="2490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539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Alter </a:t>
            </a:r>
            <a:r>
              <a:rPr sz="2600" spc="-25" dirty="0"/>
              <a:t>Table-Drop</a:t>
            </a:r>
            <a:r>
              <a:rPr sz="2600" spc="-90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789431"/>
            <a:ext cx="4701540" cy="1394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235454"/>
            <a:ext cx="4057015" cy="850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ALTER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–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Drop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Clause</a:t>
            </a:r>
            <a:endParaRPr sz="1350">
              <a:latin typeface="Carlito"/>
              <a:cs typeface="Carlito"/>
            </a:endParaRPr>
          </a:p>
          <a:p>
            <a:pPr marL="12700" marR="5080" indent="685800">
              <a:lnSpc>
                <a:spcPct val="100000"/>
              </a:lnSpc>
            </a:pP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remove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PRIMARY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KEY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the 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DEPARTMENT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and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drop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associated FOREIGN KEY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DEPT_CODE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4583" y="3328415"/>
            <a:ext cx="3867912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235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Dropping</a:t>
            </a:r>
            <a:r>
              <a:rPr sz="2600" spc="-75" dirty="0"/>
              <a:t> </a:t>
            </a:r>
            <a:r>
              <a:rPr sz="2600" spc="-5" dirty="0"/>
              <a:t>Column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80872"/>
            <a:ext cx="5158740" cy="2375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3072130"/>
            <a:ext cx="6464935" cy="1466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Ways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25" dirty="0">
                <a:solidFill>
                  <a:srgbClr val="252525"/>
                </a:solidFill>
                <a:latin typeface="Carlito"/>
                <a:cs typeface="Carlito"/>
              </a:rPr>
              <a:t>Dropping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1350" spc="-1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column:</a:t>
            </a:r>
            <a:endParaRPr sz="1350">
              <a:latin typeface="Carlito"/>
              <a:cs typeface="Carlito"/>
            </a:endParaRPr>
          </a:p>
          <a:p>
            <a:pPr marL="50800" algn="just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Marking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25" dirty="0">
                <a:solidFill>
                  <a:srgbClr val="252525"/>
                </a:solidFill>
                <a:latin typeface="Carlito"/>
                <a:cs typeface="Carlito"/>
              </a:rPr>
              <a:t>Unused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then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later dropping</a:t>
            </a:r>
            <a:r>
              <a:rPr sz="1350" spc="-1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them:</a:t>
            </a:r>
            <a:endParaRPr sz="1350">
              <a:latin typeface="Carlito"/>
              <a:cs typeface="Carlito"/>
            </a:endParaRPr>
          </a:p>
          <a:p>
            <a:pPr marL="698500" marR="81915" indent="-686435" algn="just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onwards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new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feature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20" dirty="0">
                <a:solidFill>
                  <a:srgbClr val="252525"/>
                </a:solidFill>
                <a:latin typeface="Carlito"/>
                <a:cs typeface="Carlito"/>
              </a:rPr>
              <a:t>drop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4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45" dirty="0">
                <a:solidFill>
                  <a:srgbClr val="252525"/>
                </a:solidFill>
                <a:latin typeface="Carlito"/>
                <a:cs typeface="Carlito"/>
              </a:rPr>
              <a:t>set</a:t>
            </a:r>
            <a:r>
              <a:rPr sz="1350" spc="4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unused columns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2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added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command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shown 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slide,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to mark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unused and  Second command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shown 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following slide, lets you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drop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350" spc="-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unused</a:t>
            </a:r>
            <a:endParaRPr sz="135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more free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space.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feature drops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 and releases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space back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segment.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092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Dropping</a:t>
            </a:r>
            <a:r>
              <a:rPr sz="2600" spc="-95" dirty="0"/>
              <a:t> </a:t>
            </a:r>
            <a:r>
              <a:rPr sz="2600" spc="-5" dirty="0"/>
              <a:t>Column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35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7729855" cy="286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Note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that:</a:t>
            </a:r>
            <a:endParaRPr sz="1200">
              <a:latin typeface="Tahoma"/>
              <a:cs typeface="Tahoma"/>
            </a:endParaRPr>
          </a:p>
          <a:p>
            <a:pPr marL="346075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Columns once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marked 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unused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cannot be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recovered.</a:t>
            </a:r>
            <a:endParaRPr sz="1200">
              <a:latin typeface="Tahoma"/>
              <a:cs typeface="Tahoma"/>
            </a:endParaRPr>
          </a:p>
          <a:p>
            <a:pPr marL="346075">
              <a:lnSpc>
                <a:spcPct val="100000"/>
              </a:lnSpc>
              <a:spcBef>
                <a:spcPts val="100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Marking the columns 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unused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does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release the space occupied by them back to the</a:t>
            </a:r>
            <a:r>
              <a:rPr sz="1200" spc="1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database.</a:t>
            </a:r>
            <a:endParaRPr sz="120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Until you actually drop these columns, they continue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count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towards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absolute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limit 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1000</a:t>
            </a:r>
            <a:endParaRPr sz="12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columns per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table.</a:t>
            </a:r>
            <a:endParaRPr sz="1200">
              <a:latin typeface="Tahoma"/>
              <a:cs typeface="Tahoma"/>
            </a:endParaRPr>
          </a:p>
          <a:p>
            <a:pPr marL="12700" marR="7620" indent="914400" algn="just">
              <a:lnSpc>
                <a:spcPct val="150000"/>
              </a:lnSpc>
              <a:spcBef>
                <a:spcPts val="29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If you mark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 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data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type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LONG as UNUSED, you cannot add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another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LONG column to the  table until you actually drop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unused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LONG</a:t>
            </a:r>
            <a:r>
              <a:rPr sz="1200" spc="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column.</a:t>
            </a:r>
            <a:endParaRPr sz="1200">
              <a:latin typeface="Tahoma"/>
              <a:cs typeface="Tahoma"/>
            </a:endParaRPr>
          </a:p>
          <a:p>
            <a:pPr marL="12700" marR="5715" algn="just">
              <a:lnSpc>
                <a:spcPct val="150100"/>
              </a:lnSpc>
              <a:spcBef>
                <a:spcPts val="28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advantage of the marking column 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“unused”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then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dropping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them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 marking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much  faster process than dropping the columns.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refer 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data dictionary table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USER_UNUSED_COL_TABS to 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get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information regarding the tables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columns marked as</a:t>
            </a:r>
            <a:r>
              <a:rPr sz="1200" spc="1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unused.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015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Hierarchical</a:t>
            </a:r>
            <a:r>
              <a:rPr sz="2600" spc="-70" dirty="0"/>
              <a:t> </a:t>
            </a:r>
            <a:r>
              <a:rPr sz="2600" dirty="0"/>
              <a:t>Model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28472" y="890016"/>
            <a:ext cx="6134100" cy="2171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3774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Dropping</a:t>
            </a:r>
            <a:r>
              <a:rPr sz="2600" spc="-95" dirty="0"/>
              <a:t> </a:t>
            </a:r>
            <a:r>
              <a:rPr sz="2600" spc="-5" dirty="0"/>
              <a:t>Column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36448" y="922019"/>
            <a:ext cx="4477512" cy="1075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5104" y="2080971"/>
            <a:ext cx="5923280" cy="2496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Ways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25" dirty="0">
                <a:solidFill>
                  <a:srgbClr val="252525"/>
                </a:solidFill>
                <a:latin typeface="Carlito"/>
                <a:cs typeface="Carlito"/>
              </a:rPr>
              <a:t>Dropping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column</a:t>
            </a:r>
            <a:r>
              <a:rPr sz="1350" spc="-1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(contd.):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DROP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COLUMN:</a:t>
            </a:r>
            <a:endParaRPr sz="1350">
              <a:latin typeface="Carlito"/>
              <a:cs typeface="Carlito"/>
            </a:endParaRPr>
          </a:p>
          <a:p>
            <a:pPr marL="12700" marR="240029" indent="7239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feature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directly dropping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column.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DROP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COLUMN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command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shown 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slide, to work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successfully,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should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exclusively  locked 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giving the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command.</a:t>
            </a:r>
            <a:endParaRPr sz="1350">
              <a:latin typeface="Carlito"/>
              <a:cs typeface="Carlito"/>
            </a:endParaRPr>
          </a:p>
          <a:p>
            <a:pPr marL="73596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All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indexes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defined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target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are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also</a:t>
            </a:r>
            <a:r>
              <a:rPr sz="1350" spc="-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dropped.</a:t>
            </a:r>
            <a:endParaRPr sz="1350">
              <a:latin typeface="Carlito"/>
              <a:cs typeface="Carlito"/>
            </a:endParaRPr>
          </a:p>
          <a:p>
            <a:pPr marL="735965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constraints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target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are</a:t>
            </a:r>
            <a:r>
              <a:rPr sz="1350" spc="-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removed.</a:t>
            </a: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Note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command should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caution.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CASCADE CONSTRAINTS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along with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DROP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CASCADE CONSTRAINTS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drops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referential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integrity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refer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primary 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unique 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keys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defined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dropped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columns. The CASCADE CONSTRAINTS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also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drops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 multicolumn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defined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dropped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Drop </a:t>
            </a:r>
            <a:r>
              <a:rPr sz="2600" dirty="0"/>
              <a:t>a</a:t>
            </a:r>
            <a:r>
              <a:rPr sz="2600" spc="-85" dirty="0"/>
              <a:t> </a:t>
            </a:r>
            <a:r>
              <a:rPr sz="2600" spc="-40" dirty="0"/>
              <a:t>Table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762000"/>
            <a:ext cx="4533900" cy="181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4644" y="2945892"/>
            <a:ext cx="3093720" cy="507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8695" y="2593339"/>
            <a:ext cx="7405370" cy="1530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010" marR="185928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Deleting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Database Objects: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Tables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Deleting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objects that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exist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database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 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easy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task. Just</a:t>
            </a:r>
            <a:r>
              <a:rPr sz="135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say:</a:t>
            </a:r>
            <a:endParaRPr sz="13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dropped cannot be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recovered.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dropped,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dependent objects such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indexes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automatically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dropped.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Synonyms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views created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remain, but give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error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they are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referenced.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cannot delete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referenced 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another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table. 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do so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350" spc="1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following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11323" y="4387596"/>
            <a:ext cx="3244596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063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0" dirty="0"/>
              <a:t>User_Tables </a:t>
            </a:r>
            <a:r>
              <a:rPr sz="2600" dirty="0"/>
              <a:t>&amp;</a:t>
            </a:r>
            <a:r>
              <a:rPr sz="2600" spc="-75" dirty="0"/>
              <a:t> </a:t>
            </a:r>
            <a:r>
              <a:rPr sz="2600" dirty="0"/>
              <a:t>User_Objects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954024"/>
            <a:ext cx="5605272" cy="2593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549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Usage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10" dirty="0"/>
              <a:t>Index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06195"/>
            <a:ext cx="5526024" cy="1420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5304" y="2248280"/>
            <a:ext cx="6286500" cy="187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</a:t>
            </a:r>
            <a:endParaRPr sz="135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-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schema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object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Is used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server to speed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up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retrieval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pointer</a:t>
            </a:r>
            <a:endParaRPr sz="13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reduce disk I/O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rapid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path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access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method to locate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quickly</a:t>
            </a:r>
            <a:endParaRPr sz="1350">
              <a:latin typeface="Carlito"/>
              <a:cs typeface="Carlito"/>
            </a:endParaRPr>
          </a:p>
          <a:p>
            <a:pPr marL="299085" marR="114935" indent="-287020">
              <a:lnSpc>
                <a:spcPct val="100000"/>
              </a:lnSpc>
              <a:buClr>
                <a:srgbClr val="252525"/>
              </a:buClr>
              <a:buFont typeface="Carlito"/>
              <a:buChar char="-"/>
              <a:tabLst>
                <a:tab pos="376555" algn="l"/>
                <a:tab pos="377825" algn="l"/>
              </a:tabLst>
            </a:pPr>
            <a:r>
              <a:rPr dirty="0"/>
              <a:t>	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Is independent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-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Is used and maintained automatically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 Oracle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Server.</a:t>
            </a:r>
            <a:endParaRPr sz="135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uses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avoid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need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large-table, full-table scans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disk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sorts,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required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SQL optimizer cannot find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efficient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way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service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 SQL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Usage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10" dirty="0"/>
              <a:t>Index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676655"/>
            <a:ext cx="4870704" cy="87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1575003"/>
            <a:ext cx="5694680" cy="3114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creates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entry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that appears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indexed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(by default,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creates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B-tree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indexes).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absence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presence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 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does not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require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change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wording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SQL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merely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fast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access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path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affects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speed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execution. There are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different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types 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Indexes,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which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created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user.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25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have 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Indexes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be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single column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on multiple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columns. In Oracle,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up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32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included in one</a:t>
            </a:r>
            <a:r>
              <a:rPr sz="1350" spc="-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Index.</a:t>
            </a:r>
            <a:endParaRPr sz="1350">
              <a:latin typeface="Carlito"/>
              <a:cs typeface="Carlito"/>
            </a:endParaRPr>
          </a:p>
          <a:p>
            <a:pPr marL="698500" marR="1407795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Updation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all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Indexes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handled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RDBMS.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UNIQUE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ensures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unique.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in an ascending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order,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default.</a:t>
            </a:r>
            <a:endParaRPr sz="1350">
              <a:latin typeface="Carlito"/>
              <a:cs typeface="Carlito"/>
            </a:endParaRPr>
          </a:p>
          <a:p>
            <a:pPr marL="698500" marR="10096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RDBMS decides when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while accessing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data.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Removal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does not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affect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it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based.  When you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PRIMARY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a UNIQUE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the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,</a:t>
            </a:r>
            <a:r>
              <a:rPr sz="1350" spc="-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UNIQUE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automatically</a:t>
            </a:r>
            <a:r>
              <a:rPr sz="135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created.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name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name.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473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Creating </a:t>
            </a:r>
            <a:r>
              <a:rPr sz="2600" dirty="0"/>
              <a:t>an</a:t>
            </a:r>
            <a:r>
              <a:rPr sz="2600" spc="-45" dirty="0"/>
              <a:t> </a:t>
            </a:r>
            <a:r>
              <a:rPr sz="2600" spc="-10" dirty="0"/>
              <a:t>Index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1080516"/>
            <a:ext cx="5433060" cy="2647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11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Creating </a:t>
            </a:r>
            <a:r>
              <a:rPr sz="2600" dirty="0"/>
              <a:t>an</a:t>
            </a:r>
            <a:r>
              <a:rPr sz="2600" spc="-45" dirty="0"/>
              <a:t> </a:t>
            </a:r>
            <a:r>
              <a:rPr sz="2600" spc="-10" dirty="0"/>
              <a:t>Index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7728584" cy="333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b="1" dirty="0">
                <a:solidFill>
                  <a:srgbClr val="252525"/>
                </a:solidFill>
                <a:latin typeface="Tahoma"/>
                <a:cs typeface="Tahoma"/>
              </a:rPr>
              <a:t>Note:</a:t>
            </a:r>
            <a:endParaRPr sz="1200">
              <a:latin typeface="Tahoma"/>
              <a:cs typeface="Tahoma"/>
            </a:endParaRPr>
          </a:p>
          <a:p>
            <a:pPr marL="974090" algn="just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More Indexes 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Table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does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mean faster</a:t>
            </a:r>
            <a:r>
              <a:rPr sz="1200" spc="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queries.</a:t>
            </a:r>
            <a:endParaRPr sz="1200">
              <a:latin typeface="Tahoma"/>
              <a:cs typeface="Tahoma"/>
            </a:endParaRPr>
          </a:p>
          <a:p>
            <a:pPr marL="12700" marR="5080" indent="914400" algn="just">
              <a:lnSpc>
                <a:spcPct val="150000"/>
              </a:lnSpc>
              <a:spcBef>
                <a:spcPts val="28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Each DML operation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that 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committed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 a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Table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with Indexes imply that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Indexes must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  updated.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more number of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Indexes are associated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Table,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more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effort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Oracle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server must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make  to update all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Indexes after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DML operation.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When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do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create an Index?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should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create Indexes,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only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if: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 contains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wide range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values the column contains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large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number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NULL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values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one or more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columns 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frequently used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together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 a WHERE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clause 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join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condition the table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large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most queries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are  expected to retrieve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less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than 2–4% of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rows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If you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want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to enforce uniqueness,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you should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define 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UNIQUE 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constraint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Table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definition. Then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“unique index”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will be automatically</a:t>
            </a:r>
            <a:r>
              <a:rPr sz="1200" spc="19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created.</a:t>
            </a:r>
            <a:endParaRPr sz="1200">
              <a:latin typeface="Tahoma"/>
              <a:cs typeface="Tahoma"/>
            </a:endParaRPr>
          </a:p>
          <a:p>
            <a:pPr marL="12700" marR="5715" indent="961390" algn="just">
              <a:lnSpc>
                <a:spcPct val="150000"/>
              </a:lnSpc>
              <a:spcBef>
                <a:spcPts val="29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usually not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worth creating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Index, if: The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Table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small.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columns 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often used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as 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condition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query.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Most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queries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expected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retrieve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more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2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4 percent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the rows in the table.  The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Table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frequently updated. The indexed columns are referenced as part of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sz="1200" spc="2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expression.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11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How are </a:t>
            </a:r>
            <a:r>
              <a:rPr sz="2600" spc="-15" dirty="0"/>
              <a:t>Indexes</a:t>
            </a:r>
            <a:r>
              <a:rPr sz="2600" spc="-75" dirty="0"/>
              <a:t> </a:t>
            </a:r>
            <a:r>
              <a:rPr sz="2600" spc="-10" dirty="0"/>
              <a:t>Created??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08431" y="829055"/>
            <a:ext cx="5007864" cy="999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1850263"/>
            <a:ext cx="5306695" cy="2496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Types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Indexes:</a:t>
            </a:r>
            <a:endParaRPr sz="1350">
              <a:latin typeface="Carlito"/>
              <a:cs typeface="Carlito"/>
            </a:endParaRPr>
          </a:p>
          <a:p>
            <a:pPr marL="736600">
              <a:lnSpc>
                <a:spcPct val="100000"/>
              </a:lnSpc>
            </a:pP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Two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types of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Indexes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created.</a:t>
            </a: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One type 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an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unique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index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. The Oracle server automatically  creates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define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that has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PRIMARY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KEY or a UNIQUE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key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name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name  given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constraint.</a:t>
            </a:r>
            <a:endParaRPr sz="135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other type 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non-unique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index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be created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</a:t>
            </a:r>
            <a:r>
              <a:rPr sz="1350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user.</a:t>
            </a:r>
            <a:endParaRPr sz="1350">
              <a:latin typeface="Carlito"/>
              <a:cs typeface="Carlito"/>
            </a:endParaRPr>
          </a:p>
          <a:p>
            <a:pPr marL="12700" marR="231140" indent="68580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example: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FOREIGN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KEY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35" dirty="0">
                <a:solidFill>
                  <a:srgbClr val="252525"/>
                </a:solidFill>
                <a:latin typeface="Carlito"/>
                <a:cs typeface="Carlito"/>
              </a:rPr>
              <a:t>join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order to improve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retrieval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speed.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 manually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unique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index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.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However,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recommended that you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UNIQUE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constraint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implicitly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creates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unique</a:t>
            </a:r>
            <a:r>
              <a:rPr sz="1350" spc="-10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20" dirty="0">
                <a:solidFill>
                  <a:srgbClr val="252525"/>
                </a:solidFill>
                <a:latin typeface="Carlito"/>
                <a:cs typeface="Carlito"/>
              </a:rPr>
              <a:t>index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Bitmap</a:t>
            </a:r>
            <a:r>
              <a:rPr sz="2600" spc="-65" dirty="0"/>
              <a:t> </a:t>
            </a:r>
            <a:r>
              <a:rPr sz="2600" spc="-10" dirty="0"/>
              <a:t>Index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77595" y="844296"/>
            <a:ext cx="4739640" cy="1298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164207"/>
            <a:ext cx="8254365" cy="2701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Bitmap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Index: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Bitmap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useful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types 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SQL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statements</a:t>
            </a:r>
            <a:r>
              <a:rPr sz="1350" spc="-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like:</a:t>
            </a:r>
            <a:endParaRPr sz="1350">
              <a:latin typeface="Carlito"/>
              <a:cs typeface="Carlito"/>
            </a:endParaRPr>
          </a:p>
          <a:p>
            <a:pPr marL="7366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SELECT COUNT(*) FROM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staff_master;</a:t>
            </a:r>
            <a:endParaRPr sz="1350">
              <a:latin typeface="Carlito"/>
              <a:cs typeface="Carlito"/>
            </a:endParaRPr>
          </a:p>
          <a:p>
            <a:pPr marL="12700" marR="454025" indent="72390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Bitmap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Indexes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used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tune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queries that use non-selective columns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their limiting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conditions.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 Bitmap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maximum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30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columns.</a:t>
            </a:r>
            <a:endParaRPr sz="1350">
              <a:latin typeface="Carlito"/>
              <a:cs typeface="Carlito"/>
            </a:endParaRPr>
          </a:p>
          <a:p>
            <a:pPr marL="12700" marR="5080" indent="381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Bitmap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structures,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two-dimensional 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array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created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one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every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is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indexed.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Each column represents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distinct 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bitmapped index. This two-dimensional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array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represents 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within the </a:t>
            </a:r>
            <a:r>
              <a:rPr sz="1350" spc="20" dirty="0">
                <a:solidFill>
                  <a:srgbClr val="252525"/>
                </a:solidFill>
                <a:latin typeface="Carlito"/>
                <a:cs typeface="Carlito"/>
              </a:rPr>
              <a:t>index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multiplied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rows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table. 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2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retrieval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stage,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 decompresses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bitmap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RAM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buffers,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such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rapidly scanned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matching values. These  matching values are delivered to Oracle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Row-ID list. These Row-ID values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may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directly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access the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required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information. The real benefit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bitmapped indexing occurs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when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one table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includes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multiple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bitmapped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indexes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Each individual column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may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low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cardinality.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creation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multiple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bitmapped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provides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very  powerful method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rapidly answering difficult SQL queries.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867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Function </a:t>
            </a:r>
            <a:r>
              <a:rPr sz="2600" dirty="0"/>
              <a:t>Based</a:t>
            </a:r>
            <a:r>
              <a:rPr sz="2600" spc="-60" dirty="0"/>
              <a:t> </a:t>
            </a:r>
            <a:r>
              <a:rPr sz="2600" spc="-10" dirty="0"/>
              <a:t>Index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56844" y="1261872"/>
            <a:ext cx="5297424" cy="1580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11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Hierarchical </a:t>
            </a:r>
            <a:r>
              <a:rPr sz="2600" dirty="0"/>
              <a:t>Model -</a:t>
            </a:r>
            <a:r>
              <a:rPr sz="2600" spc="-50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65987" y="725423"/>
            <a:ext cx="6347460" cy="3672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867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Function </a:t>
            </a:r>
            <a:r>
              <a:rPr sz="2600" dirty="0"/>
              <a:t>Based</a:t>
            </a:r>
            <a:r>
              <a:rPr sz="2600" spc="-60" dirty="0"/>
              <a:t> </a:t>
            </a:r>
            <a:r>
              <a:rPr sz="2600" spc="-10" dirty="0"/>
              <a:t>Index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46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47166"/>
            <a:ext cx="773049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Function-based</a:t>
            </a:r>
            <a:r>
              <a:rPr sz="10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Index: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0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Function-based Indexes allow creation of indexes in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PL/SQL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and Java, on their:</a:t>
            </a:r>
            <a:endParaRPr sz="1000">
              <a:latin typeface="Tahoma"/>
              <a:cs typeface="Tahoma"/>
            </a:endParaRPr>
          </a:p>
          <a:p>
            <a:pPr marL="289560" marR="6445885">
              <a:lnSpc>
                <a:spcPct val="170000"/>
              </a:lnSpc>
            </a:pP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Expressions 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Internal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functions</a:t>
            </a:r>
            <a:endParaRPr sz="10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84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User-written</a:t>
            </a:r>
            <a:r>
              <a:rPr sz="10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functions</a:t>
            </a:r>
            <a:endParaRPr sz="1000">
              <a:latin typeface="Tahoma"/>
              <a:cs typeface="Tahoma"/>
            </a:endParaRPr>
          </a:p>
          <a:p>
            <a:pPr marL="52069">
              <a:lnSpc>
                <a:spcPct val="100000"/>
              </a:lnSpc>
              <a:spcBef>
                <a:spcPts val="84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Function-based indexes ensure that the Oracle designer is able to use an index for it’s</a:t>
            </a:r>
            <a:r>
              <a:rPr sz="1000" spc="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query.</a:t>
            </a:r>
            <a:endParaRPr sz="1000">
              <a:latin typeface="Tahoma"/>
              <a:cs typeface="Tahoma"/>
            </a:endParaRPr>
          </a:p>
          <a:p>
            <a:pPr marL="12700" marR="5080">
              <a:lnSpc>
                <a:spcPct val="150000"/>
              </a:lnSpc>
              <a:spcBef>
                <a:spcPts val="244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Prior to Oracle8, the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usage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of a “built-in” function was not able to match the performance of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an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“Index”. Consequently, Oracle  performed the dreaded fulltable</a:t>
            </a:r>
            <a:r>
              <a:rPr sz="10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scan.</a:t>
            </a:r>
            <a:endParaRPr sz="1000">
              <a:latin typeface="Tahoma"/>
              <a:cs typeface="Tahoma"/>
            </a:endParaRPr>
          </a:p>
          <a:p>
            <a:pPr marL="52069">
              <a:lnSpc>
                <a:spcPct val="100000"/>
              </a:lnSpc>
              <a:spcBef>
                <a:spcPts val="84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Examples of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SQL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with Function-based queries include the</a:t>
            </a:r>
            <a:r>
              <a:rPr sz="1000" spc="1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following: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Select *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customer where substr(cust_name,1,4) = ‘BURL’; Select *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customer where to_char(order_date,’MM’)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=“01”</a:t>
            </a:r>
            <a:endParaRPr sz="1000">
              <a:latin typeface="Tahoma"/>
              <a:cs typeface="Tahoma"/>
            </a:endParaRPr>
          </a:p>
          <a:p>
            <a:pPr marL="12700" marR="4309745">
              <a:lnSpc>
                <a:spcPct val="170000"/>
              </a:lnSpc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Select *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customer where upper(cust_name) = ‘JONES’;  Select *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customer where initcap(first_name) =</a:t>
            </a:r>
            <a:r>
              <a:rPr sz="1000" spc="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‘Mike’;</a:t>
            </a:r>
            <a:endParaRPr sz="1000">
              <a:latin typeface="Tahoma"/>
              <a:cs typeface="Tahoma"/>
            </a:endParaRPr>
          </a:p>
          <a:p>
            <a:pPr marL="12700" marR="6350" indent="39370" algn="just">
              <a:lnSpc>
                <a:spcPct val="150100"/>
              </a:lnSpc>
              <a:spcBef>
                <a:spcPts val="240"/>
              </a:spcBef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In Oracle, the dbms always interrogates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WHERE clause of the SQL statement to check the existence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of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 matching Index.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By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using  Function-based Indexes,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Oracle designer can create a matching index, which exactly matches the predicates within the SQL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WHERE 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clause.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This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ensures that the query is retrieved with a minimal amount of disk I/O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at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the fastest possible</a:t>
            </a:r>
            <a:r>
              <a:rPr sz="1000" spc="25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speed.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521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Creating </a:t>
            </a:r>
            <a:r>
              <a:rPr sz="2600" dirty="0"/>
              <a:t>an </a:t>
            </a:r>
            <a:r>
              <a:rPr sz="2600" spc="-10" dirty="0"/>
              <a:t>Index</a:t>
            </a:r>
            <a:r>
              <a:rPr sz="2600" spc="-90" dirty="0"/>
              <a:t> </a:t>
            </a:r>
            <a:r>
              <a:rPr sz="2600" spc="-5" dirty="0"/>
              <a:t>Examples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17219" y="876300"/>
            <a:ext cx="4466844" cy="210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5959" y="3202686"/>
            <a:ext cx="5441315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Note: The USER_INDEXES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dictionary view contains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name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uniqueness. The USER_IND_COLUMNS view contains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index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name,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name,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name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92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Usage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15" dirty="0"/>
              <a:t>Synonym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86967"/>
            <a:ext cx="5087112" cy="1359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772232"/>
            <a:ext cx="5074285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Synonym: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Synonym simplifies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access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objects.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Synonym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simply  another name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object.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Synonyms, you can: Ease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referring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owned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another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user.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Shorten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lengthy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object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names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463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Usage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15" dirty="0"/>
              <a:t>Synonym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94588"/>
            <a:ext cx="5873496" cy="2046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11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Creating </a:t>
            </a:r>
            <a:r>
              <a:rPr sz="2600" dirty="0"/>
              <a:t>a</a:t>
            </a:r>
            <a:r>
              <a:rPr sz="2600" spc="-35" dirty="0"/>
              <a:t> </a:t>
            </a:r>
            <a:r>
              <a:rPr sz="2600" spc="-15" dirty="0"/>
              <a:t>Synonym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54963"/>
            <a:ext cx="4741164" cy="1472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0486" y="2348864"/>
            <a:ext cx="502539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Creating and Removing Synonyms: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shortened name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SALGRADE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shown 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following</a:t>
            </a:r>
            <a:r>
              <a:rPr sz="1350" spc="-1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7072" y="2834639"/>
            <a:ext cx="3781044" cy="78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4916" y="3638169"/>
            <a:ext cx="432816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shortened name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DEPT_SUM_VU view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shown 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following</a:t>
            </a:r>
            <a:r>
              <a:rPr sz="1350" spc="-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example: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9448" y="4108703"/>
            <a:ext cx="3877055" cy="818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2218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Drop </a:t>
            </a:r>
            <a:r>
              <a:rPr sz="2600" dirty="0"/>
              <a:t>a</a:t>
            </a:r>
            <a:r>
              <a:rPr sz="2600" spc="-65" dirty="0"/>
              <a:t> </a:t>
            </a:r>
            <a:r>
              <a:rPr sz="2600" spc="-15" dirty="0"/>
              <a:t>Synonym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4274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 drop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Synonym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as shown in the following</a:t>
            </a:r>
            <a:r>
              <a:rPr sz="1200" spc="1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0744" y="1557527"/>
            <a:ext cx="4094987" cy="746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Usage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5" dirty="0"/>
              <a:t>Sequence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80872"/>
            <a:ext cx="4850892" cy="1175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258948"/>
            <a:ext cx="5551805" cy="850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Sequence: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Sequence: automatically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generates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unique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sharable  object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. is typically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PRIMARY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KEY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replaces application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code. speeds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up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efficiency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accessing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cached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 memory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473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Creating </a:t>
            </a:r>
            <a:r>
              <a:rPr sz="2600" dirty="0"/>
              <a:t>a</a:t>
            </a:r>
            <a:r>
              <a:rPr sz="2600" spc="-35" dirty="0"/>
              <a:t> </a:t>
            </a:r>
            <a:r>
              <a:rPr sz="2600" spc="-5" dirty="0"/>
              <a:t>Sequence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58011"/>
            <a:ext cx="4533900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4786" y="2593339"/>
            <a:ext cx="6722745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Sequence:</a:t>
            </a:r>
            <a:endParaRPr sz="135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shown in the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slide:</a:t>
            </a:r>
            <a:endParaRPr sz="1350">
              <a:latin typeface="Carlito"/>
              <a:cs typeface="Carlito"/>
            </a:endParaRPr>
          </a:p>
          <a:p>
            <a:pPr marL="735965">
              <a:lnSpc>
                <a:spcPct val="100000"/>
              </a:lnSpc>
            </a:pP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START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indicates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NUMBER in the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series.</a:t>
            </a:r>
            <a:endParaRPr sz="1350">
              <a:latin typeface="Carlito"/>
              <a:cs typeface="Carlito"/>
            </a:endParaRPr>
          </a:p>
          <a:p>
            <a:pPr marL="12700" marR="5080" indent="72326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INCREMENT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difference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between consecutive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n1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negative,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are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generated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descending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order.</a:t>
            </a:r>
            <a:endParaRPr sz="1350">
              <a:latin typeface="Carlito"/>
              <a:cs typeface="Carlito"/>
            </a:endParaRPr>
          </a:p>
          <a:p>
            <a:pPr marL="697865">
              <a:lnSpc>
                <a:spcPct val="100000"/>
              </a:lnSpc>
            </a:pP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MAXVALUE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MINVALUE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indicate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extreme</a:t>
            </a:r>
            <a:r>
              <a:rPr sz="1350" spc="-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values.</a:t>
            </a:r>
            <a:endParaRPr sz="1350">
              <a:latin typeface="Carlito"/>
              <a:cs typeface="Carlito"/>
            </a:endParaRPr>
          </a:p>
          <a:p>
            <a:pPr marL="697865">
              <a:lnSpc>
                <a:spcPct val="100000"/>
              </a:lnSpc>
            </a:pP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CYCLE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indicates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once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extreme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reached,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starts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cycle again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n2.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NOCYCLE means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once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extreme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reached,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stops generating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numbers.</a:t>
            </a:r>
            <a:endParaRPr sz="1350">
              <a:latin typeface="Carlito"/>
              <a:cs typeface="Carlito"/>
            </a:endParaRPr>
          </a:p>
          <a:p>
            <a:pPr marL="12700" marR="60960" indent="723265">
              <a:lnSpc>
                <a:spcPct val="100000"/>
              </a:lnSpc>
              <a:spcBef>
                <a:spcPts val="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CACHE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caches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specified 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memory.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This speeds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access,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but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cached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lost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database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shut down.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default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sz="1350" spc="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20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7628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Creating </a:t>
            </a:r>
            <a:r>
              <a:rPr sz="2600" dirty="0"/>
              <a:t>a</a:t>
            </a:r>
            <a:r>
              <a:rPr sz="2600" spc="-35" dirty="0"/>
              <a:t> </a:t>
            </a:r>
            <a:r>
              <a:rPr sz="2600" spc="-5" dirty="0"/>
              <a:t>Sequence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56056" y="954785"/>
            <a:ext cx="7621270" cy="519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Confirming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Sequences</a:t>
            </a:r>
            <a:endParaRPr sz="1200">
              <a:latin typeface="Tahoma"/>
              <a:cs typeface="Tahoma"/>
            </a:endParaRPr>
          </a:p>
          <a:p>
            <a:pPr marL="48768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shown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below,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need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to verify your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sequence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values in the USER_SEQUENCES data dictionary</a:t>
            </a:r>
            <a:r>
              <a:rPr sz="1200" spc="20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6335" y="1638300"/>
            <a:ext cx="3820667" cy="934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9027" y="2689986"/>
            <a:ext cx="595566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LAST_NUMBER column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displays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available sequence 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NOCACHE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specified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7628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Creating </a:t>
            </a:r>
            <a:r>
              <a:rPr sz="2600" dirty="0"/>
              <a:t>a</a:t>
            </a:r>
            <a:r>
              <a:rPr sz="2600" spc="-35" dirty="0"/>
              <a:t> </a:t>
            </a:r>
            <a:r>
              <a:rPr sz="2600" spc="-5" dirty="0"/>
              <a:t>Sequence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64108"/>
            <a:ext cx="4879848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768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Hierarchical </a:t>
            </a:r>
            <a:r>
              <a:rPr sz="2600" dirty="0"/>
              <a:t>Model -</a:t>
            </a:r>
            <a:r>
              <a:rPr sz="2600" spc="-50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04087" y="885444"/>
            <a:ext cx="6103620" cy="2514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902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0" dirty="0"/>
              <a:t>NEXTVAL </a:t>
            </a:r>
            <a:r>
              <a:rPr sz="2600" dirty="0"/>
              <a:t>and </a:t>
            </a:r>
            <a:r>
              <a:rPr sz="2600" spc="-25" dirty="0"/>
              <a:t>CURRVAL </a:t>
            </a:r>
            <a:r>
              <a:rPr sz="2600" spc="-5" dirty="0"/>
              <a:t>pseudo</a:t>
            </a:r>
            <a:r>
              <a:rPr sz="2600" spc="-90" dirty="0"/>
              <a:t> </a:t>
            </a:r>
            <a:r>
              <a:rPr sz="2600" spc="-10" dirty="0"/>
              <a:t>columns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54963"/>
            <a:ext cx="4562856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1789633"/>
            <a:ext cx="6091555" cy="2908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1350" spc="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Sequence:</a:t>
            </a:r>
            <a:endParaRPr sz="1350">
              <a:latin typeface="Carlito"/>
              <a:cs typeface="Carlito"/>
            </a:endParaRPr>
          </a:p>
          <a:p>
            <a:pPr marL="12700" marR="115570" indent="685800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After you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generates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sequential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can be  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your tables.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values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NEXTVAL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CURRVAL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pseudocolumns.</a:t>
            </a:r>
            <a:endParaRPr sz="1350">
              <a:latin typeface="Carlito"/>
              <a:cs typeface="Carlito"/>
            </a:endParaRPr>
          </a:p>
          <a:p>
            <a:pPr marL="73660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NEXTVAL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CURRVAL</a:t>
            </a:r>
            <a:r>
              <a:rPr sz="135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Pseudocolumns:</a:t>
            </a:r>
            <a:endParaRPr sz="1350">
              <a:latin typeface="Carlito"/>
              <a:cs typeface="Carlito"/>
            </a:endParaRPr>
          </a:p>
          <a:p>
            <a:pPr marL="12700" marR="5080" indent="22987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NEXTVAL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pseudocolumn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extract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successive sequence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specified Sequence.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must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qualify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NEXTVAL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name. When you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sequence.NEXTVAL,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new sequence 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generated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current  sequence 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placed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CURRVAL.</a:t>
            </a:r>
            <a:endParaRPr sz="1350">
              <a:latin typeface="Carlito"/>
              <a:cs typeface="Carlito"/>
            </a:endParaRPr>
          </a:p>
          <a:p>
            <a:pPr marL="12700" marR="67945" indent="22987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CURRVAL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pseudocolumn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to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refer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number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current  user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has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just generated. NEXTVAL must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 used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generate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session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current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user,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before CURRVAL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referenced.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must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qualify 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CURRVAL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name. When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sequence.CURRVAL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last  value returned to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user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’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process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displayed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378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Charecteristics </a:t>
            </a:r>
            <a:r>
              <a:rPr sz="2600" spc="-5" dirty="0"/>
              <a:t>of</a:t>
            </a:r>
            <a:r>
              <a:rPr sz="2600" spc="-40" dirty="0"/>
              <a:t> </a:t>
            </a:r>
            <a:r>
              <a:rPr sz="2600" spc="-5" dirty="0"/>
              <a:t>Sequence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51687" y="876300"/>
            <a:ext cx="4677156" cy="1150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1698" y="2036826"/>
            <a:ext cx="8130540" cy="2701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you can Insert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new employee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empno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1 as shown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below:</a:t>
            </a:r>
            <a:endParaRPr sz="1350">
              <a:latin typeface="Carlito"/>
              <a:cs typeface="Carlito"/>
            </a:endParaRPr>
          </a:p>
          <a:p>
            <a:pPr marL="12700" marR="8890" indent="723900">
              <a:lnSpc>
                <a:spcPct val="100000"/>
              </a:lnSpc>
            </a:pP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view the current value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S1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shown below: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Usage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Sequence: Caching  Sequence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Cache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memory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provide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faster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access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those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. 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time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refer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cache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populated. Each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request 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retrieved 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cached  sequence. After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last sequence 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 request 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pulls another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cache 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sequences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memory.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Gaps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Although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generators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issue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sequential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numbers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without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gaps,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action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occurs independent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commit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r>
              <a:rPr sz="135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rollback.</a:t>
            </a:r>
            <a:endParaRPr sz="1350">
              <a:latin typeface="Carlito"/>
              <a:cs typeface="Carlito"/>
            </a:endParaRPr>
          </a:p>
          <a:p>
            <a:pPr marL="12700" marR="5080" indent="382270">
              <a:lnSpc>
                <a:spcPct val="100000"/>
              </a:lnSpc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Therefore,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back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containing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lost. Another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event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can cause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gaps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system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crash. 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caches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memory,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those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are lost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system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crash. Since Sequences are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directly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tied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tables,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same Sequence can be used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multiple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tables. If you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so,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can contain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gaps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Sequential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 Available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without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Incrementing It 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created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NOCACHE,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possible to view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available  Sequence value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without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incrementing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querying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USER_SEQUENCES table.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235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Drop </a:t>
            </a:r>
            <a:r>
              <a:rPr sz="2600" dirty="0"/>
              <a:t>a</a:t>
            </a:r>
            <a:r>
              <a:rPr sz="2600" spc="-65" dirty="0"/>
              <a:t> </a:t>
            </a:r>
            <a:r>
              <a:rPr sz="2600" spc="-5" dirty="0"/>
              <a:t>Sequence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09244"/>
            <a:ext cx="4533900" cy="1562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5175" y="2392426"/>
            <a:ext cx="5647690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Removing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remove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dictionary,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DROP SEQUENCE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statement. 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remove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Sequence, you must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the owner of 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possess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DROP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</a:t>
            </a:r>
            <a:r>
              <a:rPr sz="1350" spc="-8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privilege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2495" y="3066288"/>
            <a:ext cx="3752087" cy="867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5175" y="3999077"/>
            <a:ext cx="592899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where: sequence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name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generator.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more information,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refer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Oracle9i SQL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Reference, </a:t>
            </a:r>
            <a:r>
              <a:rPr sz="1350" spc="2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20" dirty="0">
                <a:solidFill>
                  <a:srgbClr val="252525"/>
                </a:solidFill>
                <a:latin typeface="Carlito"/>
                <a:cs typeface="Carlito"/>
              </a:rPr>
              <a:t>DROP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.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contd.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6993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Altering </a:t>
            </a:r>
            <a:r>
              <a:rPr sz="2600" dirty="0"/>
              <a:t>a</a:t>
            </a:r>
            <a:r>
              <a:rPr sz="2600" spc="-55" dirty="0"/>
              <a:t> </a:t>
            </a:r>
            <a:r>
              <a:rPr sz="2600" spc="-5" dirty="0"/>
              <a:t>Sequence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56056" y="954785"/>
            <a:ext cx="33610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• </a:t>
            </a:r>
            <a:r>
              <a:rPr sz="1200" spc="-65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alter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Sequence use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following</a:t>
            </a:r>
            <a:r>
              <a:rPr sz="1200" spc="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syntax: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32432" y="1210055"/>
            <a:ext cx="384810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03198" y="2115718"/>
            <a:ext cx="4353560" cy="11169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s1 is 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existing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</a:t>
            </a:r>
            <a:endParaRPr sz="1350">
              <a:latin typeface="Carlito"/>
              <a:cs typeface="Carlito"/>
            </a:endParaRPr>
          </a:p>
          <a:p>
            <a:pPr marL="12700" marR="1962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136525" algn="l"/>
              </a:tabLst>
            </a:pP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make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start 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new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number,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drop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and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again.</a:t>
            </a:r>
            <a:endParaRPr sz="1350">
              <a:latin typeface="Carlito"/>
              <a:cs typeface="Carlito"/>
            </a:endParaRPr>
          </a:p>
          <a:p>
            <a:pPr marL="173990" indent="-123825">
              <a:lnSpc>
                <a:spcPct val="100000"/>
              </a:lnSpc>
              <a:buFont typeface="Arial"/>
              <a:buChar char="•"/>
              <a:tabLst>
                <a:tab pos="174625" algn="l"/>
              </a:tabLst>
            </a:pP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ALTER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has no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effect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are</a:t>
            </a:r>
            <a:r>
              <a:rPr sz="1350" spc="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already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generated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5483" y="3223260"/>
            <a:ext cx="4009644" cy="914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7000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Altering </a:t>
            </a:r>
            <a:r>
              <a:rPr sz="2600" dirty="0"/>
              <a:t>a</a:t>
            </a:r>
            <a:r>
              <a:rPr sz="2600" spc="-55" dirty="0"/>
              <a:t> </a:t>
            </a:r>
            <a:r>
              <a:rPr sz="2600" spc="-5" dirty="0"/>
              <a:t>Sequence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6621145" cy="176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Guidelines for modifying</a:t>
            </a:r>
            <a:r>
              <a:rPr sz="12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Sequences: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Given below are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few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guidelines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 modifying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Sequences:</a:t>
            </a:r>
            <a:endParaRPr sz="1200">
              <a:latin typeface="Tahoma"/>
              <a:cs typeface="Tahoma"/>
            </a:endParaRPr>
          </a:p>
          <a:p>
            <a:pPr marL="226060" indent="-119380">
              <a:lnSpc>
                <a:spcPct val="100000"/>
              </a:lnSpc>
              <a:spcBef>
                <a:spcPts val="1005"/>
              </a:spcBef>
              <a:buChar char="•"/>
              <a:tabLst>
                <a:tab pos="226060" algn="l"/>
              </a:tabLst>
            </a:pP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must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 the owner or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have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ALTER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privilege for the</a:t>
            </a:r>
            <a:r>
              <a:rPr sz="1200" spc="20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Sequence.</a:t>
            </a:r>
            <a:endParaRPr sz="1200">
              <a:latin typeface="Tahoma"/>
              <a:cs typeface="Tahoma"/>
            </a:endParaRPr>
          </a:p>
          <a:p>
            <a:pPr marL="226060" indent="-119380">
              <a:lnSpc>
                <a:spcPct val="100000"/>
              </a:lnSpc>
              <a:spcBef>
                <a:spcPts val="1010"/>
              </a:spcBef>
              <a:buChar char="•"/>
              <a:tabLst>
                <a:tab pos="226060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Only future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sequence numbers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are</a:t>
            </a:r>
            <a:r>
              <a:rPr sz="1200" spc="5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affected.</a:t>
            </a:r>
            <a:endParaRPr sz="1200">
              <a:latin typeface="Tahoma"/>
              <a:cs typeface="Tahoma"/>
            </a:endParaRPr>
          </a:p>
          <a:p>
            <a:pPr marL="226060" indent="-119380">
              <a:lnSpc>
                <a:spcPct val="100000"/>
              </a:lnSpc>
              <a:spcBef>
                <a:spcPts val="1010"/>
              </a:spcBef>
              <a:buChar char="•"/>
              <a:tabLst>
                <a:tab pos="226060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Sequence must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be dropped, and re-created to restart 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Sequence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different</a:t>
            </a:r>
            <a:r>
              <a:rPr sz="1200" spc="1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number.</a:t>
            </a:r>
            <a:endParaRPr sz="1200">
              <a:latin typeface="Tahoma"/>
              <a:cs typeface="Tahoma"/>
            </a:endParaRPr>
          </a:p>
          <a:p>
            <a:pPr marL="226060" indent="-119380">
              <a:lnSpc>
                <a:spcPct val="100000"/>
              </a:lnSpc>
              <a:spcBef>
                <a:spcPts val="1010"/>
              </a:spcBef>
              <a:buChar char="•"/>
              <a:tabLst>
                <a:tab pos="226060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Some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validation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should be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performed.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682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Usage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10" dirty="0"/>
              <a:t>View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795527"/>
            <a:ext cx="4706112" cy="752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1569847"/>
            <a:ext cx="3825875" cy="149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375" marR="2148205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Why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we use</a:t>
            </a:r>
            <a:r>
              <a:rPr sz="1350" spc="-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Views?  Views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used:</a:t>
            </a:r>
            <a:endParaRPr sz="1350">
              <a:latin typeface="Carlito"/>
              <a:cs typeface="Carlito"/>
            </a:endParaRPr>
          </a:p>
          <a:p>
            <a:pPr marL="765175">
              <a:lnSpc>
                <a:spcPct val="100000"/>
              </a:lnSpc>
            </a:pP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restrict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r>
              <a:rPr sz="1350" spc="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access.</a:t>
            </a:r>
            <a:endParaRPr sz="1350">
              <a:latin typeface="Carlito"/>
              <a:cs typeface="Carlito"/>
            </a:endParaRPr>
          </a:p>
          <a:p>
            <a:pPr marL="803275" marR="862965" indent="-38100">
              <a:lnSpc>
                <a:spcPct val="100000"/>
              </a:lnSpc>
            </a:pP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make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complex queries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easy.  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provide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independence.</a:t>
            </a:r>
            <a:endParaRPr sz="1350">
              <a:latin typeface="Carlito"/>
              <a:cs typeface="Carlito"/>
            </a:endParaRPr>
          </a:p>
          <a:p>
            <a:pPr marL="803275">
              <a:lnSpc>
                <a:spcPct val="100000"/>
              </a:lnSpc>
            </a:pP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present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different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same</a:t>
            </a:r>
            <a:r>
              <a:rPr sz="1350" spc="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Features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Simple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Complex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Views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9423" y="3112007"/>
            <a:ext cx="2933700" cy="1863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396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Usage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10" dirty="0"/>
              <a:t>View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26136" y="676655"/>
            <a:ext cx="4590288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260854"/>
            <a:ext cx="6941820" cy="2496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View: Creating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View:</a:t>
            </a:r>
            <a:endParaRPr sz="135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embed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sub-query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within the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sub-query</a:t>
            </a:r>
            <a:r>
              <a:rPr sz="1350" spc="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contain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complex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SELECT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syntax.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Characteristics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View:</a:t>
            </a:r>
            <a:endParaRPr sz="1350">
              <a:latin typeface="Carlito"/>
              <a:cs typeface="Carlito"/>
            </a:endParaRPr>
          </a:p>
          <a:p>
            <a:pPr marL="12700" marR="222885" indent="685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logical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based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one 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more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Tables.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if it is a 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Table.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does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contain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Whenever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accessed,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evaluated.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Thus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dynamic.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changes made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affects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Tables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which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based.</a:t>
            </a:r>
            <a:endParaRPr sz="135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helps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hide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following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r>
              <a:rPr sz="1350" spc="-6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user:</a:t>
            </a:r>
            <a:endParaRPr sz="1350">
              <a:latin typeface="Carlito"/>
              <a:cs typeface="Carlito"/>
            </a:endParaRPr>
          </a:p>
          <a:p>
            <a:pPr marL="12700" marR="5080" indent="685800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Ownership details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Table,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Complexity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 used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retrieve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"With  check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option"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implies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cannot insert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underlying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Table,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cannot be selected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View.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If you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ORDER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in the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View,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then 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automatically becomes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Read-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View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1927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Usage </a:t>
            </a:r>
            <a:r>
              <a:rPr sz="2600" spc="-5" dirty="0"/>
              <a:t>of</a:t>
            </a:r>
            <a:r>
              <a:rPr sz="2600" spc="-55" dirty="0"/>
              <a:t> </a:t>
            </a:r>
            <a:r>
              <a:rPr sz="2600" spc="-10" dirty="0"/>
              <a:t>View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54785"/>
            <a:ext cx="6901815" cy="300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Understanding the syntax</a:t>
            </a:r>
            <a:r>
              <a:rPr sz="1200" b="1" spc="-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dirty="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OR REPLACE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re-creates the view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it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already</a:t>
            </a:r>
            <a:r>
              <a:rPr sz="1200" spc="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exists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FORCE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creates the view regardless of whether or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not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base tables</a:t>
            </a:r>
            <a:r>
              <a:rPr sz="1200" spc="2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exist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NOFORCE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creates the view only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base tables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exist.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This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200" spc="1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default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View - 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name of the</a:t>
            </a:r>
            <a:r>
              <a:rPr sz="1200" spc="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view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Alias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 specifies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names for the expressions selected by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view’s</a:t>
            </a:r>
            <a:r>
              <a:rPr sz="1200" spc="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query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Subquery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 is 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complete and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valid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SELECT</a:t>
            </a:r>
            <a:r>
              <a:rPr sz="1200" spc="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statement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WITH CHECK OPTION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 specifies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 only rows accessible to the view can be inserted or</a:t>
            </a:r>
            <a:r>
              <a:rPr sz="1200" spc="3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updated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Constraint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 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name assigned to</a:t>
            </a:r>
            <a:r>
              <a:rPr sz="1200" spc="15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spc="-5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CHECK OPTION WITH READ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ONLY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 ensures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that no DML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operations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can be performed on this</a:t>
            </a:r>
            <a:r>
              <a:rPr sz="1200" spc="3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view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792" y="4828743"/>
            <a:ext cx="615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40014" y="4797044"/>
            <a:ext cx="727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Course</a:t>
            </a:r>
            <a:r>
              <a:rPr sz="1200" spc="-6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6" name="object 6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82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Creating </a:t>
            </a:r>
            <a:r>
              <a:rPr sz="2600" dirty="0"/>
              <a:t>A</a:t>
            </a:r>
            <a:r>
              <a:rPr sz="2600" spc="-65" dirty="0"/>
              <a:t> </a:t>
            </a:r>
            <a:r>
              <a:rPr sz="2600" spc="-5" dirty="0"/>
              <a:t>View</a:t>
            </a:r>
            <a:endParaRPr sz="2600"/>
          </a:p>
        </p:txBody>
      </p:sp>
      <p:sp>
        <p:nvSpPr>
          <p:cNvPr id="10" name="object 10"/>
          <p:cNvSpPr/>
          <p:nvPr/>
        </p:nvSpPr>
        <p:spPr>
          <a:xfrm>
            <a:off x="477012" y="743712"/>
            <a:ext cx="4486656" cy="1667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4021" y="2418969"/>
            <a:ext cx="6971030" cy="2496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Restrictions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Views:</a:t>
            </a:r>
            <a:endParaRPr sz="135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Updating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/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base table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possible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Views,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however,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some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restrictions. This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possible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if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based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single</a:t>
            </a:r>
            <a:r>
              <a:rPr sz="1350" spc="-114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table.</a:t>
            </a:r>
            <a:endParaRPr sz="135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restrictions are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:</a:t>
            </a:r>
            <a:endParaRPr sz="1350">
              <a:latin typeface="Carlito"/>
              <a:cs typeface="Carlito"/>
            </a:endParaRPr>
          </a:p>
          <a:p>
            <a:pPr marL="12700" marR="311785" indent="7239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Updation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/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Insertion not possible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based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two tables.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However,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be  done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8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onwards.</a:t>
            </a:r>
            <a:endParaRPr sz="1350">
              <a:latin typeface="Carlito"/>
              <a:cs typeface="Carlito"/>
            </a:endParaRPr>
          </a:p>
          <a:p>
            <a:pPr marL="12700" marR="85090" indent="685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allowed if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underlying table has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not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included in the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View.</a:t>
            </a:r>
            <a:endParaRPr sz="1350">
              <a:latin typeface="Carlito"/>
              <a:cs typeface="Carlito"/>
            </a:endParaRPr>
          </a:p>
          <a:p>
            <a:pPr marL="7366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/ Updation is not allowed if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UPDATE</a:t>
            </a:r>
            <a:r>
              <a:rPr sz="1350" spc="-1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/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 contains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5" dirty="0">
                <a:solidFill>
                  <a:srgbClr val="252525"/>
                </a:solidFill>
                <a:latin typeface="Carlito"/>
                <a:cs typeface="Carlito"/>
              </a:rPr>
              <a:t>functions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r>
              <a:rPr sz="1350" spc="-114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calculations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.</a:t>
            </a:r>
            <a:endParaRPr sz="1350">
              <a:latin typeface="Carlito"/>
              <a:cs typeface="Carlito"/>
            </a:endParaRPr>
          </a:p>
          <a:p>
            <a:pPr marL="12700" marR="304165" indent="7239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/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Updation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/ Deletion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allowed if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contains 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DISTINCT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clauses in the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query.a</a:t>
            </a:r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392" y="4526381"/>
            <a:ext cx="575500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aliases in the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listed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same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</a:t>
            </a:r>
            <a:endParaRPr sz="1350">
              <a:latin typeface="Carlito"/>
              <a:cs typeface="Carlito"/>
            </a:endParaRPr>
          </a:p>
          <a:p>
            <a:pPr marL="38100">
              <a:lnSpc>
                <a:spcPct val="100000"/>
              </a:lnSpc>
            </a:pPr>
            <a:r>
              <a:rPr sz="1800" b="1" spc="-179" baseline="-27777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350" spc="-120" dirty="0">
                <a:solidFill>
                  <a:srgbClr val="252525"/>
                </a:solidFill>
                <a:latin typeface="Carlito"/>
                <a:cs typeface="Carlito"/>
              </a:rPr>
              <a:t>co</a:t>
            </a:r>
            <a:r>
              <a:rPr sz="1800" spc="-179" baseline="-27777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r>
              <a:rPr sz="1350" spc="-120" dirty="0">
                <a:solidFill>
                  <a:srgbClr val="252525"/>
                </a:solidFill>
                <a:latin typeface="Carlito"/>
                <a:cs typeface="Carlito"/>
              </a:rPr>
              <a:t>l</a:t>
            </a:r>
            <a:r>
              <a:rPr sz="1800" spc="-179" baseline="-27777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r>
              <a:rPr sz="1350" spc="-120" dirty="0">
                <a:solidFill>
                  <a:srgbClr val="252525"/>
                </a:solidFill>
                <a:latin typeface="Carlito"/>
                <a:cs typeface="Carlito"/>
              </a:rPr>
              <a:t>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</a:t>
            </a:r>
            <a:r>
              <a:rPr sz="1350" spc="-10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sub-query.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40014" y="4797044"/>
            <a:ext cx="727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Course</a:t>
            </a:r>
            <a:r>
              <a:rPr sz="1200" spc="-6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6" name="object 6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863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Creating </a:t>
            </a:r>
            <a:r>
              <a:rPr sz="2600" dirty="0"/>
              <a:t>A</a:t>
            </a:r>
            <a:r>
              <a:rPr sz="2600" spc="-65" dirty="0"/>
              <a:t> </a:t>
            </a:r>
            <a:r>
              <a:rPr sz="2600" spc="-5" dirty="0"/>
              <a:t>View</a:t>
            </a:r>
            <a:endParaRPr sz="2600"/>
          </a:p>
        </p:txBody>
      </p:sp>
      <p:sp>
        <p:nvSpPr>
          <p:cNvPr id="10" name="object 10"/>
          <p:cNvSpPr/>
          <p:nvPr/>
        </p:nvSpPr>
        <p:spPr>
          <a:xfrm>
            <a:off x="382524" y="790955"/>
            <a:ext cx="4695444" cy="1781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1568" y="2706370"/>
            <a:ext cx="5135245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Modifying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View: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shown in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given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below,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modify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staff_vu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CREATE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REPLACE VIEW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Add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alias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name.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06751" y="3233927"/>
            <a:ext cx="3695700" cy="1228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530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Hierarchical </a:t>
            </a:r>
            <a:r>
              <a:rPr sz="2600" dirty="0"/>
              <a:t>Model -</a:t>
            </a:r>
            <a:r>
              <a:rPr sz="2600" spc="-20" dirty="0"/>
              <a:t> </a:t>
            </a:r>
            <a:r>
              <a:rPr sz="2600" spc="-10" dirty="0"/>
              <a:t>Possibilities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77595" y="963167"/>
            <a:ext cx="6240780" cy="2141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158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Creating </a:t>
            </a:r>
            <a:r>
              <a:rPr sz="2600" dirty="0"/>
              <a:t>A</a:t>
            </a:r>
            <a:r>
              <a:rPr sz="2600" spc="-65" dirty="0"/>
              <a:t> </a:t>
            </a:r>
            <a:r>
              <a:rPr sz="2600" spc="-5" dirty="0"/>
              <a:t>View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676655"/>
            <a:ext cx="4439412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5304" y="2318130"/>
            <a:ext cx="6623684" cy="2098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WITH CHECK OPTION Specifies 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accessible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inserted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updated. Constraint </a:t>
            </a:r>
            <a:r>
              <a:rPr sz="1350" spc="4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40" dirty="0">
                <a:solidFill>
                  <a:srgbClr val="252525"/>
                </a:solidFill>
                <a:latin typeface="Carlito"/>
                <a:cs typeface="Carlito"/>
              </a:rPr>
              <a:t>cn</a:t>
            </a:r>
            <a:r>
              <a:rPr sz="1350" spc="40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name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assigned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CHECK OPTION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above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example. Any attempt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change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department number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any row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fails because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violates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WITH CHECK OPTION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constraint.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violation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produces: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ORA-01402: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WITH  CHECK OPTION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where-clause violation With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given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error,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SQL tried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INSERT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UPDATE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record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that contained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CHECK OPTION. The resulting INSERT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UPDATE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violates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of the</a:t>
            </a:r>
            <a:r>
              <a:rPr sz="1350" spc="-8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view.</a:t>
            </a:r>
            <a:endParaRPr sz="1350">
              <a:latin typeface="Carlito"/>
              <a:cs typeface="Carlito"/>
            </a:endParaRPr>
          </a:p>
          <a:p>
            <a:pPr marL="12700" marR="76835">
              <a:lnSpc>
                <a:spcPct val="100000"/>
              </a:lnSpc>
              <a:spcBef>
                <a:spcPts val="110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Creating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Read-only View: If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based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single table,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may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manipulate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records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View,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it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’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underlying base table. 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READ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ONLY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of the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CREATE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command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prevent users from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manipulating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records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View.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1513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Creating </a:t>
            </a:r>
            <a:r>
              <a:rPr sz="2600" dirty="0"/>
              <a:t>A</a:t>
            </a:r>
            <a:r>
              <a:rPr sz="2600" spc="-65" dirty="0"/>
              <a:t> </a:t>
            </a:r>
            <a:r>
              <a:rPr sz="2600" spc="-5" dirty="0"/>
              <a:t>View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225296" y="1438655"/>
            <a:ext cx="5116068" cy="1385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9578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Rules </a:t>
            </a:r>
            <a:r>
              <a:rPr sz="2600" spc="-15" dirty="0"/>
              <a:t>For Performing </a:t>
            </a:r>
            <a:r>
              <a:rPr sz="2600" spc="-10" dirty="0"/>
              <a:t>Operations </a:t>
            </a:r>
            <a:r>
              <a:rPr sz="2600" spc="-5" dirty="0"/>
              <a:t>On</a:t>
            </a:r>
            <a:r>
              <a:rPr sz="2600" spc="-20" dirty="0"/>
              <a:t> </a:t>
            </a:r>
            <a:r>
              <a:rPr sz="2600" spc="-5" dirty="0"/>
              <a:t>view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758951"/>
            <a:ext cx="4314444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7204" y="1923669"/>
            <a:ext cx="5288280" cy="1987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performing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DML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Operations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a</a:t>
            </a:r>
            <a:r>
              <a:rPr sz="1350" spc="-8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View:</a:t>
            </a:r>
            <a:endParaRPr sz="1350">
              <a:latin typeface="Carlito"/>
              <a:cs typeface="Carlito"/>
            </a:endParaRPr>
          </a:p>
          <a:p>
            <a:pPr marL="128270">
              <a:lnSpc>
                <a:spcPct val="100000"/>
              </a:lnSpc>
            </a:pP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perform </a:t>
            </a:r>
            <a:r>
              <a:rPr sz="1350" spc="3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30" dirty="0">
                <a:solidFill>
                  <a:srgbClr val="252525"/>
                </a:solidFill>
                <a:latin typeface="Carlito"/>
                <a:cs typeface="Carlito"/>
              </a:rPr>
              <a:t>DML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operations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through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25" dirty="0">
                <a:solidFill>
                  <a:srgbClr val="252525"/>
                </a:solidFill>
                <a:latin typeface="Carlito"/>
                <a:cs typeface="Carlito"/>
              </a:rPr>
              <a:t>View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1350" spc="-2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only if those</a:t>
            </a:r>
            <a:endParaRPr sz="1350">
              <a:latin typeface="Carlito"/>
              <a:cs typeface="Carlito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operations follow certain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rules.</a:t>
            </a:r>
            <a:endParaRPr sz="1350">
              <a:latin typeface="Carlito"/>
              <a:cs typeface="Carlito"/>
            </a:endParaRPr>
          </a:p>
          <a:p>
            <a:pPr marL="775970" marR="67310" indent="-686435">
              <a:lnSpc>
                <a:spcPct val="100000"/>
              </a:lnSpc>
            </a:pP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remove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view,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unless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contains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following:  Group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functions</a:t>
            </a:r>
            <a:endParaRPr sz="1350">
              <a:latin typeface="Carlito"/>
              <a:cs typeface="Carlito"/>
            </a:endParaRPr>
          </a:p>
          <a:p>
            <a:pPr marL="814069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GROUP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</a:t>
            </a:r>
            <a:endParaRPr sz="1350">
              <a:latin typeface="Carlito"/>
              <a:cs typeface="Carlito"/>
            </a:endParaRPr>
          </a:p>
          <a:p>
            <a:pPr marL="77597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DISTINCT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keyword</a:t>
            </a:r>
            <a:endParaRPr sz="1350">
              <a:latin typeface="Carlito"/>
              <a:cs typeface="Carlito"/>
            </a:endParaRPr>
          </a:p>
          <a:p>
            <a:pPr marL="814069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pseudocolumn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ROWNUM</a:t>
            </a:r>
            <a:r>
              <a:rPr sz="135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keyword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Removing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View: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remove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by 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following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syntax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65147" y="4145279"/>
            <a:ext cx="3819144" cy="477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330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Inline</a:t>
            </a:r>
            <a:r>
              <a:rPr sz="2600" spc="-105" dirty="0"/>
              <a:t> </a:t>
            </a:r>
            <a:r>
              <a:rPr sz="2600" spc="-5" dirty="0"/>
              <a:t>View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52043" y="829055"/>
            <a:ext cx="4619244" cy="1618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0174" y="2753360"/>
            <a:ext cx="6318885" cy="1261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Inline View: 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Inline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View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construct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SQL,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you can place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SQL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FROM clause, just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if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was a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Table</a:t>
            </a:r>
            <a:r>
              <a:rPr sz="1350" spc="-9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name.</a:t>
            </a:r>
            <a:endParaRPr sz="1350">
              <a:latin typeface="Carlito"/>
              <a:cs typeface="Carlito"/>
            </a:endParaRPr>
          </a:p>
          <a:p>
            <a:pPr marL="12700" marR="29273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shown 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slide,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portion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query,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highlighted,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Inline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view.</a:t>
            </a: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new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feature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has been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included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8i.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Inline 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View.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very useful when you want to find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</a:t>
            </a:r>
            <a:r>
              <a:rPr sz="1350" spc="-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025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Inline</a:t>
            </a:r>
            <a:r>
              <a:rPr sz="2600" spc="-105" dirty="0"/>
              <a:t> </a:t>
            </a:r>
            <a:r>
              <a:rPr sz="2600" spc="-5" dirty="0"/>
              <a:t>View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295656" y="784859"/>
            <a:ext cx="4372356" cy="1609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416302"/>
            <a:ext cx="6549390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Common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Inline Views,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SQL,</a:t>
            </a:r>
            <a:r>
              <a:rPr sz="1350" spc="-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are:</a:t>
            </a: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simplify complex queries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removing 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350" spc="35" dirty="0">
                <a:solidFill>
                  <a:srgbClr val="252525"/>
                </a:solidFill>
                <a:latin typeface="Carlito"/>
                <a:cs typeface="Carlito"/>
              </a:rPr>
              <a:t>join</a:t>
            </a:r>
            <a:r>
              <a:rPr sz="1350" spc="35" dirty="0">
                <a:solidFill>
                  <a:srgbClr val="252525"/>
                </a:solidFill>
                <a:latin typeface="Arial"/>
                <a:cs typeface="Arial"/>
              </a:rPr>
              <a:t>”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operations, and to condense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several separate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queries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single query 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ANSI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standard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SQL, it 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quite difficult to compare two result sets  that are summed together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single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query.</a:t>
            </a:r>
            <a:endParaRPr sz="1350">
              <a:latin typeface="Carlito"/>
              <a:cs typeface="Carlito"/>
            </a:endParaRPr>
          </a:p>
          <a:p>
            <a:pPr marL="12700" marR="7366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common problem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SQL,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specific values must be compared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summary.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Without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Inline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View,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several separate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SQL queries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will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be  written: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compute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sums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view,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another to compare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intermediate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result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sets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11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Deleting </a:t>
            </a:r>
            <a:r>
              <a:rPr sz="2600" spc="-10" dirty="0"/>
              <a:t>Database</a:t>
            </a:r>
            <a:r>
              <a:rPr sz="2600" spc="-75" dirty="0"/>
              <a:t> </a:t>
            </a:r>
            <a:r>
              <a:rPr sz="2600" spc="-5" dirty="0"/>
              <a:t>Objects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81000" y="734568"/>
            <a:ext cx="4600956" cy="2189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5304" y="3117926"/>
            <a:ext cx="4310380" cy="1056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Examples:</a:t>
            </a: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dropped,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cannot be recovered. Dependent  objects such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Indexes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automatically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dropped.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Synonyms  and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Views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remain intact.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However,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they give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error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when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referenced.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7934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Deleting </a:t>
            </a:r>
            <a:r>
              <a:rPr sz="2600" dirty="0"/>
              <a:t>a </a:t>
            </a:r>
            <a:r>
              <a:rPr sz="2600" spc="-10" dirty="0"/>
              <a:t>Database</a:t>
            </a:r>
            <a:r>
              <a:rPr sz="2600" spc="-65" dirty="0"/>
              <a:t> </a:t>
            </a:r>
            <a:r>
              <a:rPr sz="2600" spc="-5" dirty="0"/>
              <a:t>Objects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914400"/>
            <a:ext cx="4553712" cy="1967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14408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Guidelines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685800"/>
            <a:ext cx="4639056" cy="18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012" y="2659379"/>
            <a:ext cx="4733544" cy="1057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015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S</a:t>
            </a:r>
            <a:r>
              <a:rPr sz="2600" spc="-5" dirty="0"/>
              <a:t>um</a:t>
            </a:r>
            <a:r>
              <a:rPr sz="2600" spc="-10" dirty="0"/>
              <a:t>m</a:t>
            </a:r>
            <a:r>
              <a:rPr sz="2600" dirty="0"/>
              <a:t>a</a:t>
            </a:r>
            <a:r>
              <a:rPr sz="2600" spc="10" dirty="0"/>
              <a:t>r</a:t>
            </a:r>
            <a:r>
              <a:rPr sz="2600" dirty="0"/>
              <a:t>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93419" y="1261872"/>
            <a:ext cx="5737860" cy="2183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5876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 </a:t>
            </a:r>
            <a:r>
              <a:rPr sz="2600" dirty="0"/>
              <a:t>-</a:t>
            </a:r>
            <a:r>
              <a:rPr sz="2600" spc="-45" dirty="0"/>
              <a:t> </a:t>
            </a:r>
            <a:r>
              <a:rPr sz="2600" spc="-5" dirty="0"/>
              <a:t>Questions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91895" y="1066800"/>
            <a:ext cx="4864608" cy="1528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648" y="2743200"/>
            <a:ext cx="4078224" cy="1685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997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Hierarchical </a:t>
            </a:r>
            <a:r>
              <a:rPr sz="2600" dirty="0"/>
              <a:t>Model -</a:t>
            </a:r>
            <a:r>
              <a:rPr sz="2600" spc="-20" dirty="0"/>
              <a:t> </a:t>
            </a:r>
            <a:r>
              <a:rPr sz="2600" spc="-10" dirty="0"/>
              <a:t>Possibilities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72083" y="877824"/>
            <a:ext cx="6156960" cy="316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140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Lesson </a:t>
            </a:r>
            <a:r>
              <a:rPr sz="2600" spc="-10" dirty="0"/>
              <a:t>10:Data </a:t>
            </a:r>
            <a:r>
              <a:rPr sz="2600" spc="-5" dirty="0"/>
              <a:t>Manipulation</a:t>
            </a:r>
            <a:r>
              <a:rPr sz="2600" spc="-15" dirty="0"/>
              <a:t> </a:t>
            </a:r>
            <a:r>
              <a:rPr sz="2600" spc="-10" dirty="0"/>
              <a:t>Language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84276" y="908303"/>
            <a:ext cx="595884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8744" y="886967"/>
            <a:ext cx="5739383" cy="3476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036" y="909827"/>
            <a:ext cx="6425184" cy="3869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759" y="961644"/>
            <a:ext cx="5832347" cy="379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7240" y="880872"/>
            <a:ext cx="6088380" cy="393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0644" y="841247"/>
            <a:ext cx="6431280" cy="3921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92" y="4828668"/>
            <a:ext cx="55626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0644" y="909826"/>
            <a:ext cx="6798564" cy="4130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8640" y="4841368"/>
            <a:ext cx="8382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660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3994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ide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219" y="762000"/>
            <a:ext cx="6047232" cy="4088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695" y="915924"/>
            <a:ext cx="6135624" cy="3799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0936" y="885444"/>
            <a:ext cx="6269736" cy="3410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Network</a:t>
            </a:r>
            <a:r>
              <a:rPr sz="2600" spc="-65" dirty="0"/>
              <a:t> </a:t>
            </a:r>
            <a:r>
              <a:rPr sz="2600" dirty="0"/>
              <a:t>Model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14172" y="850391"/>
            <a:ext cx="5859780" cy="2430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39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871727"/>
            <a:ext cx="6669024" cy="3201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11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759" y="935736"/>
            <a:ext cx="6876288" cy="3698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12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4859" y="893063"/>
            <a:ext cx="6466332" cy="3096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13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8368" y="816863"/>
            <a:ext cx="5657087" cy="389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14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9140" y="900683"/>
            <a:ext cx="5696712" cy="3863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15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580" y="902208"/>
            <a:ext cx="6312408" cy="2929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16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941832"/>
            <a:ext cx="5734812" cy="3599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17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59" y="923544"/>
            <a:ext cx="6484620" cy="3326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18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521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Lesson </a:t>
            </a:r>
            <a:r>
              <a:rPr sz="2600" spc="-15" dirty="0"/>
              <a:t>11:Transaction </a:t>
            </a:r>
            <a:r>
              <a:rPr sz="2600" spc="-10" dirty="0"/>
              <a:t>Control</a:t>
            </a:r>
            <a:r>
              <a:rPr sz="2600" spc="-70" dirty="0"/>
              <a:t> </a:t>
            </a:r>
            <a:r>
              <a:rPr sz="2600" spc="-10" dirty="0"/>
              <a:t>Language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42544" y="780287"/>
            <a:ext cx="7200900" cy="3368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19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473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Defining</a:t>
            </a:r>
            <a:r>
              <a:rPr sz="2600" spc="-85" dirty="0"/>
              <a:t> </a:t>
            </a:r>
            <a:r>
              <a:rPr sz="2600" spc="-20" dirty="0"/>
              <a:t>Transaction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28472" y="848867"/>
            <a:ext cx="6637020" cy="1920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177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Pre-requisites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893063" y="1158239"/>
            <a:ext cx="4632960" cy="487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235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Network </a:t>
            </a:r>
            <a:r>
              <a:rPr sz="2600" dirty="0"/>
              <a:t>Model -</a:t>
            </a:r>
            <a:r>
              <a:rPr sz="2600" spc="-25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86740" y="833627"/>
            <a:ext cx="6134100" cy="314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073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Defining</a:t>
            </a:r>
            <a:r>
              <a:rPr sz="2600" spc="-85" dirty="0"/>
              <a:t> </a:t>
            </a:r>
            <a:r>
              <a:rPr sz="2600" spc="-20" dirty="0"/>
              <a:t>Transaction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33400" y="824483"/>
            <a:ext cx="719328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648" y="3406140"/>
            <a:ext cx="7263383" cy="992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21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8359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Statement </a:t>
            </a:r>
            <a:r>
              <a:rPr sz="2600" spc="-10" dirty="0"/>
              <a:t>Execution </a:t>
            </a:r>
            <a:r>
              <a:rPr sz="2600" dirty="0"/>
              <a:t>and </a:t>
            </a:r>
            <a:r>
              <a:rPr sz="2600" spc="-20" dirty="0"/>
              <a:t>Transaction</a:t>
            </a:r>
            <a:r>
              <a:rPr sz="2600" spc="-35" dirty="0"/>
              <a:t> </a:t>
            </a:r>
            <a:r>
              <a:rPr sz="2600" spc="-10" dirty="0"/>
              <a:t>Control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92836" y="841247"/>
            <a:ext cx="7010400" cy="2011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22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0706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Statement </a:t>
            </a:r>
            <a:r>
              <a:rPr sz="2600" spc="-10" dirty="0"/>
              <a:t>Execution </a:t>
            </a:r>
            <a:r>
              <a:rPr sz="2600" dirty="0"/>
              <a:t>and </a:t>
            </a:r>
            <a:r>
              <a:rPr sz="2600" spc="-20" dirty="0"/>
              <a:t>Transaction</a:t>
            </a:r>
            <a:r>
              <a:rPr sz="2600" spc="-35" dirty="0"/>
              <a:t> </a:t>
            </a:r>
            <a:r>
              <a:rPr sz="2600" spc="-10" dirty="0"/>
              <a:t>Control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861060" y="955547"/>
            <a:ext cx="5867399" cy="2118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23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158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Commit</a:t>
            </a:r>
            <a:r>
              <a:rPr sz="2600" spc="-65" dirty="0"/>
              <a:t> </a:t>
            </a:r>
            <a:r>
              <a:rPr sz="2600" spc="-15" dirty="0"/>
              <a:t>Transactions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89204" y="822960"/>
            <a:ext cx="689610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24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428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Commit</a:t>
            </a:r>
            <a:r>
              <a:rPr sz="2600" spc="-65" dirty="0"/>
              <a:t> </a:t>
            </a:r>
            <a:r>
              <a:rPr sz="2600" spc="-15" dirty="0"/>
              <a:t>Transactions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83691" y="954024"/>
            <a:ext cx="7094220" cy="2750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25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87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Commit</a:t>
            </a:r>
            <a:r>
              <a:rPr sz="2600" spc="-65" dirty="0"/>
              <a:t> </a:t>
            </a:r>
            <a:r>
              <a:rPr sz="2600" spc="-15" dirty="0"/>
              <a:t>Transactions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051560" y="784859"/>
            <a:ext cx="466344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26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930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Commit</a:t>
            </a:r>
            <a:r>
              <a:rPr sz="2600" spc="-65" dirty="0"/>
              <a:t> </a:t>
            </a:r>
            <a:r>
              <a:rPr sz="2600" spc="-15" dirty="0"/>
              <a:t>Transactions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09372" y="867155"/>
            <a:ext cx="7010400" cy="249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27</a:t>
            </a: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428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Commit</a:t>
            </a:r>
            <a:r>
              <a:rPr sz="2600" spc="-65" dirty="0"/>
              <a:t> </a:t>
            </a:r>
            <a:r>
              <a:rPr sz="2600" spc="-15" dirty="0"/>
              <a:t>Transactions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21791" y="789431"/>
            <a:ext cx="7002780" cy="3558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28</a:t>
            </a: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975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Rollback</a:t>
            </a:r>
            <a:r>
              <a:rPr sz="2600" spc="-75" dirty="0"/>
              <a:t> </a:t>
            </a:r>
            <a:r>
              <a:rPr sz="2600" spc="-15" dirty="0"/>
              <a:t>Transactions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40436" y="949452"/>
            <a:ext cx="6941820" cy="148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29</a:t>
            </a: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975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Rollback</a:t>
            </a:r>
            <a:r>
              <a:rPr sz="2600" spc="-75" dirty="0"/>
              <a:t> </a:t>
            </a:r>
            <a:r>
              <a:rPr sz="2600" spc="-15" dirty="0"/>
              <a:t>Transactions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90727" y="961644"/>
            <a:ext cx="637794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06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Network </a:t>
            </a:r>
            <a:r>
              <a:rPr sz="2600" dirty="0"/>
              <a:t>Model -</a:t>
            </a:r>
            <a:r>
              <a:rPr sz="2600" spc="-25" dirty="0"/>
              <a:t> </a:t>
            </a:r>
            <a:r>
              <a:rPr sz="2600" spc="-10" dirty="0"/>
              <a:t>Example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78180" y="751331"/>
            <a:ext cx="6362700" cy="3299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8975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Rollback</a:t>
            </a:r>
            <a:r>
              <a:rPr sz="2600" spc="-75" dirty="0"/>
              <a:t> </a:t>
            </a:r>
            <a:r>
              <a:rPr sz="2600" spc="-15" dirty="0"/>
              <a:t>Transactions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088136" y="694944"/>
            <a:ext cx="5504688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31</a:t>
            </a: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920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Savepoints </a:t>
            </a:r>
            <a:r>
              <a:rPr sz="2600" dirty="0"/>
              <a:t>in</a:t>
            </a:r>
            <a:r>
              <a:rPr sz="2600" spc="-85" dirty="0"/>
              <a:t> </a:t>
            </a:r>
            <a:r>
              <a:rPr sz="2600" spc="-15" dirty="0"/>
              <a:t>Transactions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07491" y="900683"/>
            <a:ext cx="7117080" cy="2110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32</a:t>
            </a: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5509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Savepoints </a:t>
            </a:r>
            <a:r>
              <a:rPr sz="2600" dirty="0"/>
              <a:t>in</a:t>
            </a:r>
            <a:r>
              <a:rPr sz="2600" spc="-85" dirty="0"/>
              <a:t> </a:t>
            </a:r>
            <a:r>
              <a:rPr sz="2600" spc="-15" dirty="0"/>
              <a:t>Transactions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16051" y="975360"/>
            <a:ext cx="7040880" cy="1074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33</a:t>
            </a: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997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Savepoints </a:t>
            </a:r>
            <a:r>
              <a:rPr sz="2600" dirty="0"/>
              <a:t>in</a:t>
            </a:r>
            <a:r>
              <a:rPr sz="2600" spc="-85" dirty="0"/>
              <a:t> </a:t>
            </a:r>
            <a:r>
              <a:rPr sz="2600" spc="-15" dirty="0"/>
              <a:t>Transactions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513332" y="701040"/>
            <a:ext cx="439674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34</a:t>
            </a: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759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Examples of </a:t>
            </a:r>
            <a:r>
              <a:rPr sz="2600" spc="-10" dirty="0"/>
              <a:t>Rollback </a:t>
            </a:r>
            <a:r>
              <a:rPr sz="2600" dirty="0"/>
              <a:t>and</a:t>
            </a:r>
            <a:r>
              <a:rPr sz="2600" spc="-70" dirty="0"/>
              <a:t> </a:t>
            </a:r>
            <a:r>
              <a:rPr sz="2600" spc="-10" dirty="0"/>
              <a:t>Savepoints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97991" y="874775"/>
            <a:ext cx="6515100" cy="332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35</a:t>
            </a: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149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Examples of </a:t>
            </a:r>
            <a:r>
              <a:rPr sz="2600" spc="-10" dirty="0"/>
              <a:t>Rollback </a:t>
            </a:r>
            <a:r>
              <a:rPr sz="2600" dirty="0"/>
              <a:t>and</a:t>
            </a:r>
            <a:r>
              <a:rPr sz="2600" spc="-70" dirty="0"/>
              <a:t> </a:t>
            </a:r>
            <a:r>
              <a:rPr sz="2600" spc="-10" dirty="0"/>
              <a:t>Savepoints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98348" y="827532"/>
            <a:ext cx="6812280" cy="2141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36</a:t>
            </a: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286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Advantages </a:t>
            </a:r>
            <a:r>
              <a:rPr spc="-5" dirty="0"/>
              <a:t>of </a:t>
            </a:r>
            <a:r>
              <a:rPr spc="-10" dirty="0"/>
              <a:t>COMMIT </a:t>
            </a:r>
            <a:r>
              <a:rPr dirty="0"/>
              <a:t>and </a:t>
            </a:r>
            <a:r>
              <a:rPr spc="-10" dirty="0"/>
              <a:t>ROLLBACK</a:t>
            </a:r>
            <a:r>
              <a:rPr spc="-25" dirty="0"/>
              <a:t> </a:t>
            </a:r>
            <a:r>
              <a:rPr spc="-15" dirty="0"/>
              <a:t>statements</a:t>
            </a:r>
          </a:p>
        </p:txBody>
      </p:sp>
      <p:sp>
        <p:nvSpPr>
          <p:cNvPr id="3" name="object 3"/>
          <p:cNvSpPr/>
          <p:nvPr/>
        </p:nvSpPr>
        <p:spPr>
          <a:xfrm>
            <a:off x="816863" y="972311"/>
            <a:ext cx="5699760" cy="136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37</a:t>
            </a: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3942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State </a:t>
            </a:r>
            <a:r>
              <a:rPr spc="-5" dirty="0"/>
              <a:t>of </a:t>
            </a:r>
            <a:r>
              <a:rPr dirty="0"/>
              <a:t>the </a:t>
            </a:r>
            <a:r>
              <a:rPr spc="-15" dirty="0"/>
              <a:t>Data </a:t>
            </a:r>
            <a:r>
              <a:rPr spc="-10" dirty="0"/>
              <a:t>after</a:t>
            </a:r>
            <a:r>
              <a:rPr spc="-65" dirty="0"/>
              <a:t> </a:t>
            </a:r>
            <a:r>
              <a:rPr spc="-10" dirty="0"/>
              <a:t>COMMIT</a:t>
            </a:r>
          </a:p>
        </p:txBody>
      </p:sp>
      <p:sp>
        <p:nvSpPr>
          <p:cNvPr id="3" name="object 3"/>
          <p:cNvSpPr/>
          <p:nvPr/>
        </p:nvSpPr>
        <p:spPr>
          <a:xfrm>
            <a:off x="723900" y="1010411"/>
            <a:ext cx="5730240" cy="1455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38</a:t>
            </a: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3868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State </a:t>
            </a:r>
            <a:r>
              <a:rPr spc="-5" dirty="0"/>
              <a:t>of </a:t>
            </a:r>
            <a:r>
              <a:rPr dirty="0"/>
              <a:t>the </a:t>
            </a:r>
            <a:r>
              <a:rPr spc="-15" dirty="0"/>
              <a:t>Data </a:t>
            </a:r>
            <a:r>
              <a:rPr spc="-10" dirty="0"/>
              <a:t>after</a:t>
            </a:r>
            <a:r>
              <a:rPr spc="-80" dirty="0"/>
              <a:t> </a:t>
            </a:r>
            <a:r>
              <a:rPr spc="-10" dirty="0"/>
              <a:t>Rollback</a:t>
            </a:r>
          </a:p>
        </p:txBody>
      </p:sp>
      <p:sp>
        <p:nvSpPr>
          <p:cNvPr id="3" name="object 3"/>
          <p:cNvSpPr/>
          <p:nvPr/>
        </p:nvSpPr>
        <p:spPr>
          <a:xfrm>
            <a:off x="591312" y="1063752"/>
            <a:ext cx="5905500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39</a:t>
            </a: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301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Examples of </a:t>
            </a:r>
            <a:r>
              <a:rPr spc="-10" dirty="0"/>
              <a:t>Rollback </a:t>
            </a:r>
            <a:r>
              <a:rPr dirty="0"/>
              <a:t>&amp;</a:t>
            </a:r>
            <a:r>
              <a:rPr spc="-120" dirty="0"/>
              <a:t> </a:t>
            </a:r>
            <a:r>
              <a:rPr spc="-5" dirty="0"/>
              <a:t>Commit</a:t>
            </a:r>
          </a:p>
        </p:txBody>
      </p:sp>
      <p:sp>
        <p:nvSpPr>
          <p:cNvPr id="3" name="object 3"/>
          <p:cNvSpPr/>
          <p:nvPr/>
        </p:nvSpPr>
        <p:spPr>
          <a:xfrm>
            <a:off x="1239011" y="758951"/>
            <a:ext cx="4546092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768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Network </a:t>
            </a:r>
            <a:r>
              <a:rPr sz="2600" dirty="0"/>
              <a:t>Model - </a:t>
            </a:r>
            <a:r>
              <a:rPr sz="2600" spc="-10" dirty="0"/>
              <a:t>Possibilities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37031" y="894588"/>
            <a:ext cx="6187440" cy="2392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701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Summary</a:t>
            </a:r>
          </a:p>
        </p:txBody>
      </p:sp>
      <p:sp>
        <p:nvSpPr>
          <p:cNvPr id="3" name="object 3"/>
          <p:cNvSpPr/>
          <p:nvPr/>
        </p:nvSpPr>
        <p:spPr>
          <a:xfrm>
            <a:off x="574548" y="874775"/>
            <a:ext cx="6621780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41</a:t>
            </a: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320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Review</a:t>
            </a:r>
            <a:r>
              <a:rPr spc="-80" dirty="0"/>
              <a:t> </a:t>
            </a:r>
            <a:r>
              <a:rPr spc="-5" dirty="0"/>
              <a:t>Questions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755904"/>
            <a:ext cx="6743700" cy="3482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42</a:t>
            </a:r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149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Lesson </a:t>
            </a:r>
            <a:r>
              <a:rPr dirty="0"/>
              <a:t>12 : </a:t>
            </a:r>
            <a:r>
              <a:rPr spc="-15" dirty="0"/>
              <a:t>Data Control</a:t>
            </a:r>
            <a:r>
              <a:rPr spc="-75" dirty="0"/>
              <a:t> </a:t>
            </a:r>
            <a:r>
              <a:rPr spc="-10" dirty="0"/>
              <a:t>Language</a:t>
            </a:r>
          </a:p>
        </p:txBody>
      </p:sp>
      <p:sp>
        <p:nvSpPr>
          <p:cNvPr id="3" name="object 3"/>
          <p:cNvSpPr/>
          <p:nvPr/>
        </p:nvSpPr>
        <p:spPr>
          <a:xfrm>
            <a:off x="565404" y="819911"/>
            <a:ext cx="6911340" cy="2956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43</a:t>
            </a: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463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User </a:t>
            </a:r>
            <a:r>
              <a:rPr dirty="0"/>
              <a:t>Access</a:t>
            </a:r>
            <a:r>
              <a:rPr spc="-70" dirty="0"/>
              <a:t> </a:t>
            </a:r>
            <a:r>
              <a:rPr spc="-15" dirty="0"/>
              <a:t>Control</a:t>
            </a:r>
          </a:p>
        </p:txBody>
      </p:sp>
      <p:sp>
        <p:nvSpPr>
          <p:cNvPr id="3" name="object 3"/>
          <p:cNvSpPr/>
          <p:nvPr/>
        </p:nvSpPr>
        <p:spPr>
          <a:xfrm>
            <a:off x="758951" y="842772"/>
            <a:ext cx="6111240" cy="1699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44</a:t>
            </a: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168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User </a:t>
            </a:r>
            <a:r>
              <a:rPr dirty="0"/>
              <a:t>Access</a:t>
            </a:r>
            <a:r>
              <a:rPr spc="-70" dirty="0"/>
              <a:t> </a:t>
            </a:r>
            <a:r>
              <a:rPr spc="-15" dirty="0"/>
              <a:t>Control</a:t>
            </a:r>
          </a:p>
        </p:txBody>
      </p:sp>
      <p:sp>
        <p:nvSpPr>
          <p:cNvPr id="3" name="object 3"/>
          <p:cNvSpPr/>
          <p:nvPr/>
        </p:nvSpPr>
        <p:spPr>
          <a:xfrm>
            <a:off x="483108" y="777240"/>
            <a:ext cx="7178040" cy="1584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45</a:t>
            </a: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396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</a:t>
            </a:r>
            <a:r>
              <a:rPr spc="-40" dirty="0"/>
              <a:t> </a:t>
            </a:r>
            <a:r>
              <a:rPr spc="-5" dirty="0"/>
              <a:t>Privileges</a:t>
            </a:r>
          </a:p>
        </p:txBody>
      </p:sp>
      <p:sp>
        <p:nvSpPr>
          <p:cNvPr id="3" name="object 3"/>
          <p:cNvSpPr/>
          <p:nvPr/>
        </p:nvSpPr>
        <p:spPr>
          <a:xfrm>
            <a:off x="507491" y="880872"/>
            <a:ext cx="640842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46</a:t>
            </a: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701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</a:t>
            </a:r>
            <a:r>
              <a:rPr spc="-40" dirty="0"/>
              <a:t> </a:t>
            </a:r>
            <a:r>
              <a:rPr spc="-5" dirty="0"/>
              <a:t>Privileges</a:t>
            </a:r>
          </a:p>
        </p:txBody>
      </p:sp>
      <p:sp>
        <p:nvSpPr>
          <p:cNvPr id="3" name="object 3"/>
          <p:cNvSpPr/>
          <p:nvPr/>
        </p:nvSpPr>
        <p:spPr>
          <a:xfrm>
            <a:off x="536448" y="842772"/>
            <a:ext cx="6827519" cy="2369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47</a:t>
            </a: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549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</a:t>
            </a:r>
            <a:r>
              <a:rPr spc="-40" dirty="0"/>
              <a:t> </a:t>
            </a:r>
            <a:r>
              <a:rPr spc="-5" dirty="0"/>
              <a:t>Privileges</a:t>
            </a:r>
          </a:p>
        </p:txBody>
      </p:sp>
      <p:sp>
        <p:nvSpPr>
          <p:cNvPr id="3" name="object 3"/>
          <p:cNvSpPr/>
          <p:nvPr/>
        </p:nvSpPr>
        <p:spPr>
          <a:xfrm>
            <a:off x="483108" y="708659"/>
            <a:ext cx="6095999" cy="3718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48</a:t>
            </a: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3864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Data Control </a:t>
            </a:r>
            <a:r>
              <a:rPr spc="-10" dirty="0"/>
              <a:t>Language </a:t>
            </a:r>
            <a:r>
              <a:rPr dirty="0"/>
              <a:t>-</a:t>
            </a:r>
            <a:r>
              <a:rPr spc="-10" dirty="0"/>
              <a:t> </a:t>
            </a:r>
            <a:r>
              <a:rPr spc="-20" dirty="0"/>
              <a:t>Syntax</a:t>
            </a:r>
          </a:p>
        </p:txBody>
      </p:sp>
      <p:sp>
        <p:nvSpPr>
          <p:cNvPr id="3" name="object 3"/>
          <p:cNvSpPr/>
          <p:nvPr/>
        </p:nvSpPr>
        <p:spPr>
          <a:xfrm>
            <a:off x="1120139" y="1022603"/>
            <a:ext cx="6560820" cy="361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50</a:t>
            </a:r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3939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</a:t>
            </a:r>
            <a:r>
              <a:rPr spc="-40" dirty="0"/>
              <a:t> </a:t>
            </a:r>
            <a:r>
              <a:rPr spc="-5" dirty="0"/>
              <a:t>Privileges</a:t>
            </a:r>
          </a:p>
        </p:txBody>
      </p:sp>
      <p:sp>
        <p:nvSpPr>
          <p:cNvPr id="3" name="object 3"/>
          <p:cNvSpPr/>
          <p:nvPr/>
        </p:nvSpPr>
        <p:spPr>
          <a:xfrm>
            <a:off x="563880" y="807719"/>
            <a:ext cx="6797040" cy="2026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49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854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Network </a:t>
            </a:r>
            <a:r>
              <a:rPr sz="2600" dirty="0"/>
              <a:t>Model - </a:t>
            </a:r>
            <a:r>
              <a:rPr sz="2600" spc="-10" dirty="0"/>
              <a:t>Possibilities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75131" y="891539"/>
            <a:ext cx="5570220" cy="2103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158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Data Control </a:t>
            </a:r>
            <a:r>
              <a:rPr spc="-10" dirty="0"/>
              <a:t>Language </a:t>
            </a:r>
            <a:r>
              <a:rPr dirty="0"/>
              <a:t>-</a:t>
            </a:r>
            <a:r>
              <a:rPr spc="-10" dirty="0"/>
              <a:t> </a:t>
            </a:r>
            <a:r>
              <a:rPr spc="-20" dirty="0"/>
              <a:t>Syntax</a:t>
            </a:r>
          </a:p>
        </p:txBody>
      </p:sp>
      <p:sp>
        <p:nvSpPr>
          <p:cNvPr id="3" name="object 3"/>
          <p:cNvSpPr/>
          <p:nvPr/>
        </p:nvSpPr>
        <p:spPr>
          <a:xfrm>
            <a:off x="832103" y="752855"/>
            <a:ext cx="5218176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51</a:t>
            </a: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036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Data Control </a:t>
            </a:r>
            <a:r>
              <a:rPr spc="-10" dirty="0"/>
              <a:t>Language</a:t>
            </a:r>
            <a:r>
              <a:rPr spc="-5" dirty="0"/>
              <a:t> </a:t>
            </a:r>
            <a:r>
              <a:rPr spc="-10" dirty="0"/>
              <a:t>-Example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673608" y="922019"/>
            <a:ext cx="6515100" cy="3703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52</a:t>
            </a:r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768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Data Control </a:t>
            </a:r>
            <a:r>
              <a:rPr spc="-10" dirty="0"/>
              <a:t>Language</a:t>
            </a:r>
            <a:r>
              <a:rPr spc="-5" dirty="0"/>
              <a:t> </a:t>
            </a:r>
            <a:r>
              <a:rPr spc="-10" dirty="0"/>
              <a:t>-Example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652272" y="762000"/>
            <a:ext cx="6903720" cy="3497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53</a:t>
            </a: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52351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Data Control </a:t>
            </a:r>
            <a:r>
              <a:rPr spc="-10" dirty="0"/>
              <a:t>Language</a:t>
            </a:r>
            <a:r>
              <a:rPr spc="-5" dirty="0"/>
              <a:t> </a:t>
            </a:r>
            <a:r>
              <a:rPr spc="-10" dirty="0"/>
              <a:t>-Example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446531" y="818388"/>
            <a:ext cx="6530340" cy="1463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5804" y="2403729"/>
            <a:ext cx="455104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also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revoke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multiple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privileges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multiple</a:t>
            </a:r>
            <a:r>
              <a:rPr sz="1350" spc="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users/roles.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54</a:t>
            </a: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549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Summary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829055"/>
            <a:ext cx="6736080" cy="1455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55</a:t>
            </a: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48541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Review</a:t>
            </a:r>
            <a:r>
              <a:rPr spc="-80" dirty="0"/>
              <a:t> </a:t>
            </a:r>
            <a:r>
              <a:rPr spc="-5" dirty="0"/>
              <a:t>Questions</a:t>
            </a:r>
          </a:p>
        </p:txBody>
      </p:sp>
      <p:sp>
        <p:nvSpPr>
          <p:cNvPr id="3" name="object 3"/>
          <p:cNvSpPr/>
          <p:nvPr/>
        </p:nvSpPr>
        <p:spPr>
          <a:xfrm>
            <a:off x="515112" y="829055"/>
            <a:ext cx="6880859" cy="3154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56</a:t>
            </a: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216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943355" y="816863"/>
            <a:ext cx="5859780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57</a:t>
            </a: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749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539239" y="848867"/>
            <a:ext cx="4317492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58</a:t>
            </a: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292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2081783" y="752855"/>
            <a:ext cx="420014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59</a:t>
            </a:r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8587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2008632" y="784859"/>
            <a:ext cx="452628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60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177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Relational</a:t>
            </a:r>
            <a:r>
              <a:rPr sz="2600" spc="-35" dirty="0"/>
              <a:t> </a:t>
            </a:r>
            <a:r>
              <a:rPr sz="2600" spc="-5" dirty="0"/>
              <a:t>Model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41019" y="952500"/>
            <a:ext cx="6339839" cy="2316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825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2101595" y="1018032"/>
            <a:ext cx="3451859" cy="2880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61</a:t>
            </a: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8130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2369820" y="900683"/>
            <a:ext cx="3262883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62</a:t>
            </a: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292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924811" y="739140"/>
            <a:ext cx="4242816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63</a:t>
            </a: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8587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292352" y="1126236"/>
            <a:ext cx="4785360" cy="2148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64</a:t>
            </a:r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8130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601724" y="733044"/>
            <a:ext cx="519836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65</a:t>
            </a: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292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2033016" y="804672"/>
            <a:ext cx="4245863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66</a:t>
            </a: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8816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729995" y="922019"/>
            <a:ext cx="7353300" cy="329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67</a:t>
            </a: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7591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290827" y="842772"/>
            <a:ext cx="548640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68</a:t>
            </a: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83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210055" y="726948"/>
            <a:ext cx="5298948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69</a:t>
            </a: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216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477012" y="858011"/>
            <a:ext cx="7513320" cy="2545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70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634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Relational</a:t>
            </a:r>
            <a:r>
              <a:rPr sz="2600" spc="-35" dirty="0"/>
              <a:t> </a:t>
            </a:r>
            <a:r>
              <a:rPr sz="2600" spc="-5" dirty="0"/>
              <a:t>Model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73608" y="717804"/>
            <a:ext cx="6179820" cy="381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682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854707" y="804672"/>
            <a:ext cx="4486656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71</a:t>
            </a: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8359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871727" y="877824"/>
            <a:ext cx="649224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72</a:t>
            </a: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987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399032" y="848867"/>
            <a:ext cx="494690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73</a:t>
            </a: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216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879347" y="794004"/>
            <a:ext cx="6385559" cy="381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74</a:t>
            </a: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749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646176" y="818388"/>
            <a:ext cx="6530340" cy="2339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75</a:t>
            </a: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673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917447" y="707136"/>
            <a:ext cx="6335267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76</a:t>
            </a: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8054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7304" y="757427"/>
            <a:ext cx="7155180" cy="3592195"/>
            <a:chOff x="527304" y="757427"/>
            <a:chExt cx="7155180" cy="3592195"/>
          </a:xfrm>
        </p:grpSpPr>
        <p:sp>
          <p:nvSpPr>
            <p:cNvPr id="4" name="object 4"/>
            <p:cNvSpPr/>
            <p:nvPr/>
          </p:nvSpPr>
          <p:spPr>
            <a:xfrm>
              <a:off x="681228" y="757427"/>
              <a:ext cx="6316980" cy="2758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7304" y="3511295"/>
              <a:ext cx="7155180" cy="838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77</a:t>
            </a: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454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194816" y="681227"/>
            <a:ext cx="463448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78</a:t>
            </a: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825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467611" y="790955"/>
            <a:ext cx="456590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79</a:t>
            </a: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292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787908" y="918972"/>
            <a:ext cx="5935979" cy="3299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80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539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Relational </a:t>
            </a:r>
            <a:r>
              <a:rPr sz="2600" dirty="0"/>
              <a:t>Model -</a:t>
            </a:r>
            <a:r>
              <a:rPr sz="2600" spc="-40" dirty="0"/>
              <a:t> </a:t>
            </a:r>
            <a:r>
              <a:rPr sz="2600" spc="-5" dirty="0"/>
              <a:t>Possibilities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75131" y="955547"/>
            <a:ext cx="6073140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444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024127" y="765048"/>
            <a:ext cx="5401056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81</a:t>
            </a: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063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158239" y="790955"/>
            <a:ext cx="544068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82</a:t>
            </a: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301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861060" y="675131"/>
            <a:ext cx="495452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83</a:t>
            </a: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1401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077467" y="726948"/>
            <a:ext cx="6001511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84</a:t>
            </a:r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368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943355" y="803148"/>
            <a:ext cx="6438900" cy="3787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85</a:t>
            </a:r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8206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479803" y="862583"/>
            <a:ext cx="4888991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86</a:t>
            </a:r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5211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046988" y="720851"/>
            <a:ext cx="4736592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87</a:t>
            </a:r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911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223772" y="868680"/>
            <a:ext cx="493928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88</a:t>
            </a: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673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806195" y="903732"/>
            <a:ext cx="5425440" cy="1783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89</a:t>
            </a:r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1401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818388" y="713231"/>
            <a:ext cx="4867656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330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Relational</a:t>
            </a:r>
            <a:r>
              <a:rPr sz="2600" spc="-35" dirty="0"/>
              <a:t> Tables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73023" y="722376"/>
            <a:ext cx="6225539" cy="387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216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847344" y="1213103"/>
            <a:ext cx="5135880" cy="185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91</a:t>
            </a:r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82831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200911" y="854963"/>
            <a:ext cx="448056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92</a:t>
            </a: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3781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696211" y="720851"/>
            <a:ext cx="4893564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93</a:t>
            </a:r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987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155191" y="845819"/>
            <a:ext cx="5356860" cy="3688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94</a:t>
            </a: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530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504444" y="982980"/>
            <a:ext cx="6324600" cy="2964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95</a:t>
            </a: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8130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583691" y="758951"/>
            <a:ext cx="625602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96</a:t>
            </a:r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606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858011" y="896111"/>
            <a:ext cx="6042660" cy="2636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97</a:t>
            </a: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825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611123" y="789431"/>
            <a:ext cx="6057900" cy="2644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98</a:t>
            </a: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67591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010411" y="733044"/>
            <a:ext cx="5286756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99</a:t>
            </a:r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749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816863" y="701040"/>
            <a:ext cx="5814059" cy="3927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100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092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Relational</a:t>
            </a:r>
            <a:r>
              <a:rPr sz="2600" spc="-35" dirty="0"/>
              <a:t> Tables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807719" y="804672"/>
            <a:ext cx="5422392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7444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1359408" y="752855"/>
            <a:ext cx="430530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101</a:t>
            </a: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203708"/>
            <a:ext cx="8359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Oracle </a:t>
            </a:r>
            <a:r>
              <a:rPr spc="-20" dirty="0"/>
              <a:t>for </a:t>
            </a:r>
            <a:r>
              <a:rPr spc="-10" dirty="0"/>
              <a:t>Developers </a:t>
            </a:r>
            <a:r>
              <a:rPr spc="-5" dirty="0"/>
              <a:t>(DBMS SQL) Lab</a:t>
            </a:r>
            <a:r>
              <a:rPr spc="-60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521208" y="702563"/>
            <a:ext cx="7551420" cy="2339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102</a:t>
            </a:r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5200" y="210311"/>
              <a:ext cx="1714500" cy="3459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7" name="object 7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Slide</a:t>
            </a:r>
            <a:r>
              <a:rPr spc="-25" dirty="0"/>
              <a:t> </a:t>
            </a:r>
            <a:r>
              <a:rPr b="0" dirty="0">
                <a:latin typeface="Tahoma"/>
                <a:cs typeface="Tahoma"/>
              </a:rPr>
              <a:t>103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473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Relational </a:t>
            </a:r>
            <a:r>
              <a:rPr sz="2600" spc="-35" dirty="0"/>
              <a:t>Tables </a:t>
            </a:r>
            <a:r>
              <a:rPr sz="2600" dirty="0"/>
              <a:t>-</a:t>
            </a:r>
            <a:r>
              <a:rPr sz="2600" spc="5" dirty="0"/>
              <a:t> </a:t>
            </a:r>
            <a:r>
              <a:rPr sz="2600" spc="-5" dirty="0"/>
              <a:t>Properties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669036" y="874775"/>
            <a:ext cx="7858125" cy="3191510"/>
            <a:chOff x="669036" y="874775"/>
            <a:chExt cx="7858125" cy="3191510"/>
          </a:xfrm>
        </p:grpSpPr>
        <p:sp>
          <p:nvSpPr>
            <p:cNvPr id="4" name="object 4"/>
            <p:cNvSpPr/>
            <p:nvPr/>
          </p:nvSpPr>
          <p:spPr>
            <a:xfrm>
              <a:off x="771144" y="874775"/>
              <a:ext cx="5829300" cy="20345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9036" y="2932175"/>
              <a:ext cx="7857744" cy="11338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49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53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Intended</a:t>
            </a:r>
            <a:r>
              <a:rPr sz="2600" spc="-90" dirty="0"/>
              <a:t> </a:t>
            </a:r>
            <a:r>
              <a:rPr sz="2600" dirty="0"/>
              <a:t>Audience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79119" y="893063"/>
            <a:ext cx="6225539" cy="1996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406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Data</a:t>
            </a:r>
            <a:r>
              <a:rPr sz="2600" spc="-65" dirty="0"/>
              <a:t> </a:t>
            </a:r>
            <a:r>
              <a:rPr sz="2600" spc="-5" dirty="0"/>
              <a:t>Integrity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35508" y="914400"/>
            <a:ext cx="6202679" cy="1851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482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Data</a:t>
            </a:r>
            <a:r>
              <a:rPr sz="2600" spc="-65" dirty="0"/>
              <a:t> </a:t>
            </a:r>
            <a:r>
              <a:rPr sz="2600" spc="-5" dirty="0"/>
              <a:t>Integrity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77240" y="690372"/>
            <a:ext cx="6332220" cy="392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53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Data</a:t>
            </a:r>
            <a:r>
              <a:rPr sz="2600" spc="-65" dirty="0"/>
              <a:t> </a:t>
            </a:r>
            <a:r>
              <a:rPr sz="2600" spc="-5" dirty="0"/>
              <a:t>Integrity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830580" y="897636"/>
            <a:ext cx="618744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644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Data</a:t>
            </a:r>
            <a:r>
              <a:rPr sz="2600" spc="-65" dirty="0"/>
              <a:t> </a:t>
            </a:r>
            <a:r>
              <a:rPr sz="2600" spc="-5" dirty="0"/>
              <a:t>Integrity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02563" y="755904"/>
            <a:ext cx="6416040" cy="381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568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Data</a:t>
            </a:r>
            <a:r>
              <a:rPr sz="2600" spc="-65" dirty="0"/>
              <a:t> </a:t>
            </a:r>
            <a:r>
              <a:rPr sz="2600" spc="-5" dirty="0"/>
              <a:t>Integrity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34568" y="862583"/>
            <a:ext cx="6210300" cy="306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025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Data</a:t>
            </a:r>
            <a:r>
              <a:rPr sz="2600" spc="-65" dirty="0"/>
              <a:t> </a:t>
            </a:r>
            <a:r>
              <a:rPr sz="2600" spc="-5" dirty="0"/>
              <a:t>Integrity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20268" y="870203"/>
            <a:ext cx="5615939" cy="3215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311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Database</a:t>
            </a:r>
            <a:r>
              <a:rPr sz="2600" spc="-55" dirty="0"/>
              <a:t> </a:t>
            </a:r>
            <a:r>
              <a:rPr sz="2600" spc="-10" dirty="0"/>
              <a:t>Administrator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61772" y="780287"/>
            <a:ext cx="6035040" cy="230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82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Database</a:t>
            </a:r>
            <a:r>
              <a:rPr sz="2600" spc="-55" dirty="0"/>
              <a:t> </a:t>
            </a:r>
            <a:r>
              <a:rPr sz="2600" spc="-10" dirty="0"/>
              <a:t>Administrator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873252" y="804672"/>
            <a:ext cx="6294120" cy="3268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568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Summary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890016" y="1086611"/>
            <a:ext cx="6042660" cy="2202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711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</a:t>
            </a:r>
            <a:r>
              <a:rPr sz="2600" spc="-70" dirty="0"/>
              <a:t> </a:t>
            </a:r>
            <a:r>
              <a:rPr sz="2600" spc="-5" dirty="0"/>
              <a:t>Question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45236" y="918972"/>
            <a:ext cx="6088379" cy="262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59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939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Day-Wise</a:t>
            </a:r>
            <a:r>
              <a:rPr sz="2600" spc="-75" dirty="0"/>
              <a:t> </a:t>
            </a:r>
            <a:r>
              <a:rPr sz="2600" dirty="0"/>
              <a:t>Schedule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58368" y="841247"/>
            <a:ext cx="4907279" cy="2217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177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</a:t>
            </a:r>
            <a:r>
              <a:rPr sz="2600" spc="-70" dirty="0"/>
              <a:t> </a:t>
            </a:r>
            <a:r>
              <a:rPr sz="2600" spc="-5" dirty="0"/>
              <a:t>Question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09600" y="1037844"/>
            <a:ext cx="6202680" cy="2301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396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Lesson </a:t>
            </a:r>
            <a:r>
              <a:rPr sz="2600" dirty="0"/>
              <a:t>2: Basics </a:t>
            </a:r>
            <a:r>
              <a:rPr sz="2600" spc="-10" dirty="0"/>
              <a:t>of</a:t>
            </a:r>
            <a:r>
              <a:rPr sz="2600" spc="-100" dirty="0"/>
              <a:t> </a:t>
            </a:r>
            <a:r>
              <a:rPr sz="2600" spc="-5" dirty="0"/>
              <a:t>SQL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78180" y="882396"/>
            <a:ext cx="6606540" cy="3383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644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</a:t>
            </a:r>
            <a:r>
              <a:rPr sz="2600" spc="-85" dirty="0"/>
              <a:t> </a:t>
            </a:r>
            <a:r>
              <a:rPr sz="2600" spc="-5" dirty="0"/>
              <a:t>SQL?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06551" y="830580"/>
            <a:ext cx="6416040" cy="2430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634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dirty="0"/>
              <a:t>is</a:t>
            </a:r>
            <a:r>
              <a:rPr sz="2600" spc="-85" dirty="0"/>
              <a:t> </a:t>
            </a:r>
            <a:r>
              <a:rPr sz="2600" spc="-5" dirty="0"/>
              <a:t>SQL?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999744" y="726948"/>
            <a:ext cx="5024628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625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spc="-10" dirty="0"/>
              <a:t>can </a:t>
            </a:r>
            <a:r>
              <a:rPr sz="2600" spc="-5" dirty="0"/>
              <a:t>SQL</a:t>
            </a:r>
            <a:r>
              <a:rPr sz="2600" spc="-70" dirty="0"/>
              <a:t> </a:t>
            </a:r>
            <a:r>
              <a:rPr sz="2600" spc="-5" dirty="0"/>
              <a:t>Do?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14755" y="1190244"/>
            <a:ext cx="4137660" cy="1958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787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What </a:t>
            </a:r>
            <a:r>
              <a:rPr sz="2600" spc="-10" dirty="0"/>
              <a:t>can </a:t>
            </a:r>
            <a:r>
              <a:rPr sz="2600" spc="-5" dirty="0"/>
              <a:t>SQL</a:t>
            </a:r>
            <a:r>
              <a:rPr sz="2600" spc="-70" dirty="0"/>
              <a:t> </a:t>
            </a:r>
            <a:r>
              <a:rPr sz="2600" spc="-5" dirty="0"/>
              <a:t>Do?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27304" y="705612"/>
            <a:ext cx="6598920" cy="346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930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Rules </a:t>
            </a:r>
            <a:r>
              <a:rPr sz="2600" spc="-25" dirty="0"/>
              <a:t>for </a:t>
            </a:r>
            <a:r>
              <a:rPr sz="2600" spc="-5" dirty="0"/>
              <a:t>SQL</a:t>
            </a:r>
            <a:r>
              <a:rPr sz="2600" spc="-45" dirty="0"/>
              <a:t> </a:t>
            </a:r>
            <a:r>
              <a:rPr sz="2600" spc="-15" dirty="0"/>
              <a:t>statements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95883" y="900683"/>
            <a:ext cx="6553200" cy="2278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3059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Standard </a:t>
            </a:r>
            <a:r>
              <a:rPr sz="2600" spc="-5" dirty="0"/>
              <a:t>SQL </a:t>
            </a:r>
            <a:r>
              <a:rPr sz="2600" spc="-15" dirty="0"/>
              <a:t>statement</a:t>
            </a:r>
            <a:r>
              <a:rPr sz="2600" spc="-80" dirty="0"/>
              <a:t> </a:t>
            </a:r>
            <a:r>
              <a:rPr sz="2600" spc="-10" dirty="0"/>
              <a:t>Groups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893063" y="743712"/>
            <a:ext cx="6164580" cy="3596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3059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Standard </a:t>
            </a:r>
            <a:r>
              <a:rPr sz="2600" spc="-5" dirty="0"/>
              <a:t>SQL </a:t>
            </a:r>
            <a:r>
              <a:rPr sz="2600" spc="-15" dirty="0"/>
              <a:t>statement</a:t>
            </a:r>
            <a:r>
              <a:rPr sz="2600" spc="-80" dirty="0"/>
              <a:t> </a:t>
            </a:r>
            <a:r>
              <a:rPr sz="2600" spc="-10" dirty="0"/>
              <a:t>Groups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47116" y="783336"/>
            <a:ext cx="6301740" cy="3337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330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SQL </a:t>
            </a:r>
            <a:r>
              <a:rPr sz="2600" dirty="0"/>
              <a:t>* </a:t>
            </a:r>
            <a:r>
              <a:rPr sz="2600" spc="-15" dirty="0"/>
              <a:t>PLUS</a:t>
            </a:r>
            <a:r>
              <a:rPr sz="2600" spc="-90" dirty="0"/>
              <a:t> </a:t>
            </a:r>
            <a:r>
              <a:rPr sz="2600" spc="-60" dirty="0"/>
              <a:t>Tool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954024" y="832103"/>
            <a:ext cx="5669280" cy="3665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69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558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Day-Wise</a:t>
            </a:r>
            <a:r>
              <a:rPr sz="2600" spc="-75" dirty="0"/>
              <a:t> </a:t>
            </a:r>
            <a:r>
              <a:rPr sz="2600" dirty="0"/>
              <a:t>Schedule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85216" y="774191"/>
            <a:ext cx="6073140" cy="2956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168344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smtClean="0"/>
              <a:t>SQL</a:t>
            </a:r>
            <a:r>
              <a:rPr lang="en-IN" sz="2600" spc="-5" dirty="0" smtClean="0"/>
              <a:t> </a:t>
            </a:r>
            <a:r>
              <a:rPr sz="2600" spc="-15" smtClean="0"/>
              <a:t>PLUS</a:t>
            </a:r>
            <a:r>
              <a:rPr lang="en-IN" sz="2600" spc="-15" dirty="0" smtClean="0"/>
              <a:t> </a:t>
            </a:r>
            <a:r>
              <a:rPr sz="2600" spc="-60" smtClean="0"/>
              <a:t>Tool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51687" y="1028700"/>
            <a:ext cx="6461760" cy="1455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70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530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Logging </a:t>
            </a:r>
            <a:r>
              <a:rPr sz="2600" spc="-15" dirty="0"/>
              <a:t>to </a:t>
            </a:r>
            <a:r>
              <a:rPr sz="2600" spc="-10" dirty="0"/>
              <a:t>Oracle </a:t>
            </a:r>
            <a:r>
              <a:rPr sz="2600" spc="-5" dirty="0"/>
              <a:t>Server using</a:t>
            </a:r>
            <a:r>
              <a:rPr sz="2600" spc="-10" dirty="0"/>
              <a:t> </a:t>
            </a:r>
            <a:r>
              <a:rPr sz="2600" dirty="0"/>
              <a:t>iSQLPlus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73023" y="835152"/>
            <a:ext cx="6225539" cy="3375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71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858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Logging </a:t>
            </a:r>
            <a:r>
              <a:rPr sz="2600" spc="-15" dirty="0"/>
              <a:t>to </a:t>
            </a:r>
            <a:r>
              <a:rPr sz="2600" spc="-10" dirty="0"/>
              <a:t>Oracle </a:t>
            </a:r>
            <a:r>
              <a:rPr sz="2600" spc="-5" dirty="0"/>
              <a:t>Server using</a:t>
            </a:r>
            <a:r>
              <a:rPr sz="2600" spc="-10" dirty="0"/>
              <a:t> </a:t>
            </a:r>
            <a:r>
              <a:rPr sz="2600" dirty="0"/>
              <a:t>iSQLPlus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33983" y="733044"/>
            <a:ext cx="6606540" cy="2948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72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835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Logging </a:t>
            </a:r>
            <a:r>
              <a:rPr sz="2600" spc="-15" dirty="0"/>
              <a:t>to </a:t>
            </a:r>
            <a:r>
              <a:rPr sz="2600" spc="-10" dirty="0"/>
              <a:t>Oracle </a:t>
            </a:r>
            <a:r>
              <a:rPr sz="2600" spc="-5" dirty="0"/>
              <a:t>Server using</a:t>
            </a:r>
            <a:r>
              <a:rPr sz="2600" spc="-10" dirty="0"/>
              <a:t> </a:t>
            </a:r>
            <a:r>
              <a:rPr sz="2600" dirty="0"/>
              <a:t>iSQLPlus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89787" y="822960"/>
            <a:ext cx="6461760" cy="3246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73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911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Logging </a:t>
            </a:r>
            <a:r>
              <a:rPr sz="2600" spc="-15" dirty="0"/>
              <a:t>to </a:t>
            </a:r>
            <a:r>
              <a:rPr sz="2600" spc="-10" dirty="0"/>
              <a:t>Oracle </a:t>
            </a:r>
            <a:r>
              <a:rPr sz="2600" spc="-5" dirty="0"/>
              <a:t>Server using</a:t>
            </a:r>
            <a:r>
              <a:rPr sz="2600" spc="-10" dirty="0"/>
              <a:t> </a:t>
            </a:r>
            <a:r>
              <a:rPr sz="2600" dirty="0"/>
              <a:t>iSQLPlus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011936" y="713231"/>
            <a:ext cx="5128260" cy="392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74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177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Summary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88620" y="1107947"/>
            <a:ext cx="6492239" cy="1402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75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2809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</a:t>
            </a:r>
            <a:r>
              <a:rPr sz="2600" spc="-70" dirty="0"/>
              <a:t> </a:t>
            </a:r>
            <a:r>
              <a:rPr sz="2600" spc="-5" dirty="0"/>
              <a:t>Question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45591" y="1019555"/>
            <a:ext cx="6614159" cy="2156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76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2809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Review</a:t>
            </a:r>
            <a:r>
              <a:rPr sz="2600" spc="-70" dirty="0"/>
              <a:t> </a:t>
            </a:r>
            <a:r>
              <a:rPr sz="2600" spc="-5" dirty="0"/>
              <a:t>Question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84276" y="925067"/>
            <a:ext cx="6568440" cy="262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77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16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Lesson 3: </a:t>
            </a:r>
            <a:r>
              <a:rPr sz="2600" spc="-15" dirty="0"/>
              <a:t>Data </a:t>
            </a:r>
            <a:r>
              <a:rPr sz="2600" dirty="0"/>
              <a:t>Query</a:t>
            </a:r>
            <a:r>
              <a:rPr sz="2600" spc="-80" dirty="0"/>
              <a:t> </a:t>
            </a:r>
            <a:r>
              <a:rPr sz="2600" spc="-5" dirty="0"/>
              <a:t>language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68808" y="993647"/>
            <a:ext cx="6493764" cy="210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454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Select </a:t>
            </a:r>
            <a:r>
              <a:rPr sz="2600" spc="-15" dirty="0"/>
              <a:t>Statement </a:t>
            </a:r>
            <a:r>
              <a:rPr sz="2600" dirty="0"/>
              <a:t>And</a:t>
            </a:r>
            <a:r>
              <a:rPr sz="2600" spc="-85" dirty="0"/>
              <a:t> </a:t>
            </a:r>
            <a:r>
              <a:rPr sz="2600" spc="-20" dirty="0"/>
              <a:t>Syntax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26363" y="781812"/>
            <a:ext cx="4293108" cy="1414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7327" y="2049526"/>
            <a:ext cx="6967220" cy="2701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SELECT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Statement:</a:t>
            </a:r>
            <a:endParaRPr sz="1350">
              <a:latin typeface="Carlito"/>
              <a:cs typeface="Carlito"/>
            </a:endParaRPr>
          </a:p>
          <a:p>
            <a:pPr marL="12700" marR="5080" indent="685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SELECT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to select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table. The tabular result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stored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result table (called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result-set).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begins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SELECT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keyword.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basic SELECT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has three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clauses:</a:t>
            </a:r>
            <a:endParaRPr sz="1350">
              <a:latin typeface="Carlito"/>
              <a:cs typeface="Carlito"/>
            </a:endParaRPr>
          </a:p>
          <a:p>
            <a:pPr marL="697865" marR="5727065" indent="38100" algn="ctr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E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C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FROM 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W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H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E</a:t>
            </a:r>
            <a:endParaRPr sz="1350">
              <a:latin typeface="Carlito"/>
              <a:cs typeface="Carlito"/>
            </a:endParaRPr>
          </a:p>
          <a:p>
            <a:pPr marL="12700" marR="34290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SELECT 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specifies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columns that are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retrieved.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specifies the  tables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accessed.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specifies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used. The 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  optional; if missing, all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used.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Each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evaluated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result set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a 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previous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clause. 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final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result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query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will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always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“result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table”.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Only </a:t>
            </a:r>
            <a:r>
              <a:rPr sz="1350" spc="-150" dirty="0">
                <a:solidFill>
                  <a:srgbClr val="252525"/>
                </a:solidFill>
                <a:latin typeface="Arial"/>
                <a:cs typeface="Arial"/>
              </a:rPr>
              <a:t>FROM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clause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essential. The clauses WHERE, GROUP </a:t>
            </a:r>
            <a:r>
              <a:rPr sz="1350" spc="-70" dirty="0">
                <a:solidFill>
                  <a:srgbClr val="252525"/>
                </a:solidFill>
                <a:latin typeface="Carlito"/>
                <a:cs typeface="Carlito"/>
              </a:rPr>
              <a:t>BY,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HAVING,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spc="-70" dirty="0">
                <a:solidFill>
                  <a:srgbClr val="252525"/>
                </a:solidFill>
                <a:latin typeface="Carlito"/>
                <a:cs typeface="Carlito"/>
              </a:rPr>
              <a:t>BY,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UNION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optional.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examples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follow are based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EMP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DEPT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tables that are already</a:t>
            </a:r>
            <a:r>
              <a:rPr sz="1350" spc="-10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available.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939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" dirty="0"/>
              <a:t>Table </a:t>
            </a:r>
            <a:r>
              <a:rPr sz="2600" spc="-5" dirty="0"/>
              <a:t>of</a:t>
            </a:r>
            <a:r>
              <a:rPr sz="2600" spc="-70" dirty="0"/>
              <a:t> </a:t>
            </a:r>
            <a:r>
              <a:rPr sz="2600" spc="-10" dirty="0"/>
              <a:t>Contents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794004" y="854963"/>
            <a:ext cx="4236720" cy="2613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8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4784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Selecting</a:t>
            </a:r>
            <a:r>
              <a:rPr sz="2600" spc="-65" dirty="0"/>
              <a:t> </a:t>
            </a:r>
            <a:r>
              <a:rPr sz="2600" spc="-5" dirty="0"/>
              <a:t>Columns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97408" y="1106424"/>
            <a:ext cx="4680204" cy="2334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4555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Where</a:t>
            </a:r>
            <a:r>
              <a:rPr sz="2600" spc="-105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00811" y="958596"/>
            <a:ext cx="4389120" cy="1456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593339"/>
            <a:ext cx="6470015" cy="187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WHERE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Clause:</a:t>
            </a:r>
            <a:endParaRPr sz="1350">
              <a:latin typeface="Carlito"/>
              <a:cs typeface="Carlito"/>
            </a:endParaRPr>
          </a:p>
          <a:p>
            <a:pPr marL="12700" marR="105410" indent="685800">
              <a:lnSpc>
                <a:spcPct val="100000"/>
              </a:lnSpc>
            </a:pP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190" dirty="0">
                <a:solidFill>
                  <a:srgbClr val="252525"/>
                </a:solidFill>
                <a:latin typeface="Arial"/>
                <a:cs typeface="Arial"/>
              </a:rPr>
              <a:t>WHERE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clause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used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perform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“selective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retrieval”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rows.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It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follows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FROM clause,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specifies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search condition. The result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WHERE clause is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retrieved 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Tables,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which meet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search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condition.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 of the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form:</a:t>
            </a:r>
            <a:endParaRPr sz="135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Comparison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Predicates:</a:t>
            </a:r>
            <a:endParaRPr sz="1350">
              <a:latin typeface="Carlito"/>
              <a:cs typeface="Carlito"/>
            </a:endParaRPr>
          </a:p>
          <a:p>
            <a:pPr marL="7366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Comparison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Predicates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specify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comparison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two values. It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of the</a:t>
            </a:r>
            <a:r>
              <a:rPr sz="1350" spc="-7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form: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&lt;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Expression&gt;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&lt;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&gt; &lt;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Expression&gt;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&lt;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Expression&gt;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are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shown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next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slide: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7331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Character </a:t>
            </a:r>
            <a:r>
              <a:rPr sz="2600" dirty="0"/>
              <a:t>Strings and</a:t>
            </a:r>
            <a:r>
              <a:rPr sz="2600" spc="-75" dirty="0"/>
              <a:t> </a:t>
            </a:r>
            <a:r>
              <a:rPr sz="2600" spc="-10" dirty="0"/>
              <a:t>Dates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964691"/>
            <a:ext cx="4920996" cy="1519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929839"/>
            <a:ext cx="6821170" cy="4387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Database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store dates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internal numeric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format,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representing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century, 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year,</a:t>
            </a:r>
            <a:r>
              <a:rPr sz="1350" spc="8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month,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day,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hours,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minutes, and seconds.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datatype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covered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detail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later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3690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Mathematical, Comparison </a:t>
            </a:r>
            <a:r>
              <a:rPr sz="2600" dirty="0"/>
              <a:t>&amp; </a:t>
            </a:r>
            <a:r>
              <a:rPr sz="2600" spc="-5" dirty="0"/>
              <a:t>Logical</a:t>
            </a:r>
            <a:r>
              <a:rPr sz="2600" spc="-35" dirty="0"/>
              <a:t> </a:t>
            </a:r>
            <a:r>
              <a:rPr sz="2600" spc="-20" dirty="0"/>
              <a:t>Operators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937260"/>
            <a:ext cx="3677412" cy="1556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6575" y="2514980"/>
            <a:ext cx="8629015" cy="2290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Operators:</a:t>
            </a:r>
            <a:endParaRPr sz="1350">
              <a:latin typeface="Carlito"/>
              <a:cs typeface="Carlito"/>
            </a:endParaRPr>
          </a:p>
          <a:p>
            <a:pPr marL="12700" marR="5080" indent="723900">
              <a:lnSpc>
                <a:spcPct val="100000"/>
              </a:lnSpc>
            </a:pP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Operators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are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used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“expressions”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or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“conditional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statements”.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They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show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equality,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inequality,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or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combination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both.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three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types: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mathematical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logical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range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(comparison) These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mainly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 WHERE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clause,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filter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be selected. Mathematical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add,  subtract,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multiply,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divide, and compare equality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numbers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strings. They are +,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-,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*,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/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Comparison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These 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operators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are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used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compare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column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with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specific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values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condition.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“Comparison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Operators”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are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also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used 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along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with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185" dirty="0">
                <a:solidFill>
                  <a:srgbClr val="252525"/>
                </a:solidFill>
                <a:latin typeface="Arial"/>
                <a:cs typeface="Arial"/>
              </a:rPr>
              <a:t>“SELECT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statement”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to filter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based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on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specific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conditions. </a:t>
            </a: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table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 the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slide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describes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each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Comparison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operator.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Comparison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indicate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how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should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relate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given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search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Logical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There are three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Logical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namely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AND,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and 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NOT.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These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compare two conditions 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time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determine whether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selected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output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not. When retrieving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SELECT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 can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logical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combine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more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than one</a:t>
            </a:r>
            <a:r>
              <a:rPr sz="1350" spc="-1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condition.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082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Other Comparison</a:t>
            </a:r>
            <a:r>
              <a:rPr sz="2600" spc="-45" dirty="0"/>
              <a:t> </a:t>
            </a:r>
            <a:r>
              <a:rPr sz="2600" spc="-20" dirty="0"/>
              <a:t>Operators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408431" y="804672"/>
            <a:ext cx="5718175" cy="3794760"/>
            <a:chOff x="408431" y="804672"/>
            <a:chExt cx="5718175" cy="3794760"/>
          </a:xfrm>
        </p:grpSpPr>
        <p:sp>
          <p:nvSpPr>
            <p:cNvPr id="4" name="object 4"/>
            <p:cNvSpPr/>
            <p:nvPr/>
          </p:nvSpPr>
          <p:spPr>
            <a:xfrm>
              <a:off x="408431" y="804672"/>
              <a:ext cx="4945380" cy="18882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2731" y="2709672"/>
              <a:ext cx="5603748" cy="1889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27215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80" dirty="0">
                <a:latin typeface="Arial"/>
                <a:cs typeface="Arial"/>
              </a:rPr>
              <a:t>Between…And</a:t>
            </a:r>
            <a:r>
              <a:rPr sz="2600" spc="-204" dirty="0">
                <a:latin typeface="Arial"/>
                <a:cs typeface="Arial"/>
              </a:rPr>
              <a:t> </a:t>
            </a:r>
            <a:r>
              <a:rPr sz="2600" spc="-90" dirty="0">
                <a:latin typeface="Arial"/>
                <a:cs typeface="Arial"/>
              </a:rPr>
              <a:t>Operator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1205483"/>
            <a:ext cx="5887212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092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IN</a:t>
            </a:r>
            <a:r>
              <a:rPr sz="2600" spc="-80" dirty="0"/>
              <a:t> </a:t>
            </a:r>
            <a:r>
              <a:rPr sz="2600" spc="-15" dirty="0"/>
              <a:t>Operator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77952" y="888491"/>
            <a:ext cx="4194048" cy="1304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691" y="2350389"/>
            <a:ext cx="2618740" cy="1056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 predicate:</a:t>
            </a:r>
            <a:endParaRPr sz="1350">
              <a:latin typeface="Carlito"/>
              <a:cs typeface="Carlito"/>
            </a:endParaRPr>
          </a:p>
          <a:p>
            <a:pPr marL="69786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of the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form:</a:t>
            </a:r>
            <a:endParaRPr sz="1350">
              <a:latin typeface="Carlito"/>
              <a:cs typeface="Carlito"/>
            </a:endParaRPr>
          </a:p>
          <a:p>
            <a:pPr marL="69786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&lt;Expression&gt;IN&lt;List&gt;</a:t>
            </a:r>
            <a:endParaRPr sz="1350">
              <a:latin typeface="Carlito"/>
              <a:cs typeface="Carlito"/>
            </a:endParaRPr>
          </a:p>
          <a:p>
            <a:pPr marL="12700" marR="5080" indent="68707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&lt;Expression&gt;IN&lt;Subquery&gt; 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should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match.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092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IN</a:t>
            </a:r>
            <a:r>
              <a:rPr sz="2600" spc="-80" dirty="0"/>
              <a:t> </a:t>
            </a:r>
            <a:r>
              <a:rPr sz="2600" spc="-15" dirty="0"/>
              <a:t>Operator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04672"/>
            <a:ext cx="3787140" cy="1269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056" y="2350389"/>
            <a:ext cx="2619375" cy="1056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 predicate:</a:t>
            </a:r>
            <a:endParaRPr sz="135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of the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form:</a:t>
            </a:r>
            <a:endParaRPr sz="135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&lt;Expression&gt;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IN&lt;LIST&gt;</a:t>
            </a:r>
            <a:endParaRPr sz="1350">
              <a:latin typeface="Carlito"/>
              <a:cs typeface="Carlito"/>
            </a:endParaRPr>
          </a:p>
          <a:p>
            <a:pPr marL="50800" marR="5080" indent="64897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&lt;Expression&gt;IN&lt;Subquery&gt; 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types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should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match.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863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LIKE</a:t>
            </a:r>
            <a:r>
              <a:rPr sz="2600" spc="-70" dirty="0"/>
              <a:t> </a:t>
            </a:r>
            <a:r>
              <a:rPr sz="2600" spc="-40" dirty="0"/>
              <a:t>OPERATOR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868680"/>
            <a:ext cx="4664964" cy="1516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5104" y="2406523"/>
            <a:ext cx="7547609" cy="187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LIKE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predicate:</a:t>
            </a:r>
            <a:endParaRPr sz="135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of the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form:</a:t>
            </a:r>
            <a:endParaRPr sz="1350">
              <a:latin typeface="Carlito"/>
              <a:cs typeface="Carlito"/>
            </a:endParaRPr>
          </a:p>
          <a:p>
            <a:pPr marL="697865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&lt;COLUMN&gt;LIKE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&lt;</a:t>
            </a:r>
            <a:r>
              <a:rPr sz="135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PATTERN&gt;</a:t>
            </a:r>
            <a:endParaRPr sz="13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pattern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contains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search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string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along with other special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characters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%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_. 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%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character represents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string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length 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_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(underscore)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represents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exactly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one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character.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pattern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%XYZ% means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search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has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made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string XYZ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position.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pattern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'_XYZ%' means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search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has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made</a:t>
            </a:r>
            <a:r>
              <a:rPr sz="1350" spc="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</a:t>
            </a:r>
            <a:endParaRPr sz="1350">
              <a:latin typeface="Carlito"/>
              <a:cs typeface="Carlito"/>
            </a:endParaRPr>
          </a:p>
          <a:p>
            <a:pPr marL="12700" marR="118110" algn="just">
              <a:lnSpc>
                <a:spcPct val="100000"/>
              </a:lnSpc>
            </a:pP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string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15" dirty="0">
                <a:solidFill>
                  <a:srgbClr val="252525"/>
                </a:solidFill>
                <a:latin typeface="Arial"/>
                <a:cs typeface="Arial"/>
              </a:rPr>
              <a:t>XYZ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position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2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4.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6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search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for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characters </a:t>
            </a:r>
            <a:r>
              <a:rPr sz="1350" spc="-235" dirty="0">
                <a:solidFill>
                  <a:srgbClr val="252525"/>
                </a:solidFill>
                <a:latin typeface="Arial"/>
                <a:cs typeface="Arial"/>
              </a:rPr>
              <a:t>%</a:t>
            </a:r>
            <a:r>
              <a:rPr sz="1350" spc="-2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_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string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itself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we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have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use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an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“escape” 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character.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example: 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search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string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NOT_APP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status,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Status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like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'NOT\_APP' ESCAPE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'\'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use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\ as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escape character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purely</a:t>
            </a:r>
            <a:r>
              <a:rPr sz="1350" spc="-5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arbitrary.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083"/>
            <a:ext cx="9143999" cy="3971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40014" y="4797044"/>
            <a:ext cx="727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Course</a:t>
            </a:r>
            <a:r>
              <a:rPr sz="1200" spc="-6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Url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99985" y="148081"/>
            <a:ext cx="2096770" cy="443230"/>
            <a:chOff x="6999985" y="148081"/>
            <a:chExt cx="2096770" cy="443230"/>
          </a:xfrm>
        </p:grpSpPr>
        <p:sp>
          <p:nvSpPr>
            <p:cNvPr id="5" name="object 5"/>
            <p:cNvSpPr/>
            <p:nvPr/>
          </p:nvSpPr>
          <p:spPr>
            <a:xfrm>
              <a:off x="7315199" y="210311"/>
              <a:ext cx="1714500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2071116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2071116" y="417575"/>
                  </a:lnTo>
                  <a:lnTo>
                    <a:pt x="2071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2685" y="160781"/>
              <a:ext cx="2071370" cy="417830"/>
            </a:xfrm>
            <a:custGeom>
              <a:avLst/>
              <a:gdLst/>
              <a:ahLst/>
              <a:cxnLst/>
              <a:rect l="l" t="t" r="r" b="b"/>
              <a:pathLst>
                <a:path w="2071370" h="417830">
                  <a:moveTo>
                    <a:pt x="0" y="417575"/>
                  </a:moveTo>
                  <a:lnTo>
                    <a:pt x="2071116" y="417575"/>
                  </a:lnTo>
                  <a:lnTo>
                    <a:pt x="2071116" y="0"/>
                  </a:lnTo>
                  <a:lnTo>
                    <a:pt x="0" y="0"/>
                  </a:lnTo>
                  <a:lnTo>
                    <a:pt x="0" y="41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406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/>
              <a:t>Logical</a:t>
            </a:r>
            <a:r>
              <a:rPr sz="2600" spc="-30" dirty="0"/>
              <a:t> </a:t>
            </a:r>
            <a:r>
              <a:rPr sz="2600" spc="-20" dirty="0"/>
              <a:t>Operators</a:t>
            </a:r>
            <a:endParaRPr sz="2600"/>
          </a:p>
        </p:txBody>
      </p:sp>
      <p:sp>
        <p:nvSpPr>
          <p:cNvPr id="9" name="object 9"/>
          <p:cNvSpPr/>
          <p:nvPr/>
        </p:nvSpPr>
        <p:spPr>
          <a:xfrm>
            <a:off x="477012" y="868680"/>
            <a:ext cx="4602480" cy="1900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5492" y="2853689"/>
            <a:ext cx="658812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 displays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record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both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condition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second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condition is</a:t>
            </a:r>
            <a:r>
              <a:rPr sz="1350" spc="-5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true.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One More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Example: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0364" y="3339084"/>
            <a:ext cx="2250948" cy="492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3792" y="4039615"/>
            <a:ext cx="6854190" cy="997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4350" marR="5080" algn="just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Combining Predicates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Logical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predicates 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combined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logical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like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AND,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OR, 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NOT.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evaluation proceeds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left to right and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evaluation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is: * Enclosed in</a:t>
            </a:r>
            <a:r>
              <a:rPr sz="1350" spc="-4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parenthesis</a:t>
            </a:r>
            <a:endParaRPr sz="1350">
              <a:latin typeface="Carlito"/>
              <a:cs typeface="Carlito"/>
            </a:endParaRPr>
          </a:p>
          <a:p>
            <a:pPr marL="1543050">
              <a:lnSpc>
                <a:spcPts val="1485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ts val="1305"/>
              </a:lnSpc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244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" dirty="0"/>
              <a:t>Table </a:t>
            </a:r>
            <a:r>
              <a:rPr sz="2600" spc="-5" dirty="0"/>
              <a:t>of</a:t>
            </a:r>
            <a:r>
              <a:rPr sz="2600" spc="-70" dirty="0"/>
              <a:t> </a:t>
            </a:r>
            <a:r>
              <a:rPr sz="2600" spc="-10" dirty="0"/>
              <a:t>Contents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37031" y="763523"/>
            <a:ext cx="432054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1200" dirty="0">
                <a:solidFill>
                  <a:srgbClr val="006FC0"/>
                </a:solidFill>
                <a:latin typeface="Tahoma"/>
                <a:cs typeface="Tahoma"/>
              </a:rPr>
              <a:pPr marL="12700">
                <a:lnSpc>
                  <a:spcPct val="100000"/>
                </a:lnSpc>
                <a:spcBef>
                  <a:spcPts val="100"/>
                </a:spcBef>
              </a:pPr>
              <a:t>9</a:t>
            </a:fld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6911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Using AND </a:t>
            </a:r>
            <a:r>
              <a:rPr sz="2600" spc="-5" dirty="0"/>
              <a:t>or </a:t>
            </a:r>
            <a:r>
              <a:rPr sz="2600" dirty="0"/>
              <a:t>OR</a:t>
            </a:r>
            <a:r>
              <a:rPr sz="2600" spc="-95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73430" y="2593339"/>
            <a:ext cx="734949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 displays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record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if either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first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condition or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second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condition is true. 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You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also  combine 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OR as shown in above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example. (use parenthesis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complex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expressions).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012" y="984503"/>
            <a:ext cx="5393436" cy="1231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863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Using </a:t>
            </a:r>
            <a:r>
              <a:rPr sz="2600" spc="-25" dirty="0"/>
              <a:t>NOT</a:t>
            </a:r>
            <a:r>
              <a:rPr sz="2600" spc="-90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477012" y="909827"/>
            <a:ext cx="5079492" cy="923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9650" y="2187320"/>
            <a:ext cx="232219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Note: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negation</a:t>
            </a:r>
            <a:r>
              <a:rPr sz="1350" spc="-8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92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0" dirty="0"/>
              <a:t>Treatment </a:t>
            </a:r>
            <a:r>
              <a:rPr sz="2600" spc="-5" dirty="0"/>
              <a:t>of Null</a:t>
            </a:r>
            <a:r>
              <a:rPr sz="2600" spc="-50" dirty="0"/>
              <a:t> </a:t>
            </a:r>
            <a:r>
              <a:rPr sz="2600" spc="-25" dirty="0"/>
              <a:t>Values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56615" y="2682367"/>
            <a:ext cx="606234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predicate: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predicate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specifies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test 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values.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form 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predicate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is: &lt;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SPECIFICATION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&gt;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NULL. &lt;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SPECIFICATION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&gt; IS</a:t>
            </a:r>
            <a:r>
              <a:rPr sz="1350" spc="-7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NOT</a:t>
            </a:r>
            <a:endParaRPr sz="1350">
              <a:latin typeface="Carlito"/>
              <a:cs typeface="Carlito"/>
            </a:endParaRPr>
          </a:p>
          <a:p>
            <a:pPr marL="12700" marR="114935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NULL. &lt;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COLUMN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SPECIFICATION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&gt;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TRUE only when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 has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NULL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= NULL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cannot be used to compare null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8076" y="899160"/>
            <a:ext cx="4838700" cy="1583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15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997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Operator</a:t>
            </a:r>
            <a:r>
              <a:rPr sz="2600" spc="-75" dirty="0"/>
              <a:t> </a:t>
            </a:r>
            <a:r>
              <a:rPr sz="2600" spc="-5" dirty="0"/>
              <a:t>Precedence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0453" y="3262121"/>
            <a:ext cx="797750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Precedence: When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complex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expression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has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multiple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precedence (or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execution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operators)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determines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sequence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which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operations are performed.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execution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can significantly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affect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resulting value.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precedence levels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shown 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given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slide. 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higher levels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evaluated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before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operator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lower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level.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8931" y="816863"/>
            <a:ext cx="4727448" cy="2284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16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8541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</a:t>
            </a:r>
            <a:r>
              <a:rPr sz="2600" dirty="0"/>
              <a:t>DISTINCT</a:t>
            </a:r>
            <a:r>
              <a:rPr sz="2600" spc="-125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56056" y="2286380"/>
            <a:ext cx="827659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DISTINCT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clause: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examples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discussed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so 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far,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some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have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been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repeated.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However,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by default,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 are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retrieved.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If you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wish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remove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duplicate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values, then use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shown 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slide</a:t>
            </a:r>
            <a:r>
              <a:rPr sz="1350" spc="-2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above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555" y="954024"/>
            <a:ext cx="4386072" cy="1123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17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7063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5" dirty="0"/>
              <a:t>Retrival </a:t>
            </a:r>
            <a:r>
              <a:rPr sz="2600" spc="-5" dirty="0"/>
              <a:t>Of </a:t>
            </a:r>
            <a:r>
              <a:rPr sz="2600" spc="-15" dirty="0"/>
              <a:t>Constant </a:t>
            </a:r>
            <a:r>
              <a:rPr sz="2600" spc="-25" dirty="0"/>
              <a:t>Values </a:t>
            </a:r>
            <a:r>
              <a:rPr sz="2600" spc="-15" dirty="0"/>
              <a:t>By </a:t>
            </a:r>
            <a:r>
              <a:rPr sz="2600" spc="-5" dirty="0"/>
              <a:t>Dual</a:t>
            </a:r>
            <a:r>
              <a:rPr sz="2600" spc="10" dirty="0"/>
              <a:t> </a:t>
            </a:r>
            <a:r>
              <a:rPr sz="2600" spc="-40" dirty="0"/>
              <a:t>Table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35940" y="863091"/>
            <a:ext cx="7729220" cy="143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 “dual”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a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table,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which 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created by Oracle along with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 data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dictionary.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consists of exactly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one column,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whose name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dummy,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record. The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value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that record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200" spc="16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X.</a:t>
            </a:r>
            <a:endParaRPr sz="1200">
              <a:latin typeface="Tahoma"/>
              <a:cs typeface="Tahoma"/>
            </a:endParaRPr>
          </a:p>
          <a:p>
            <a:pPr marL="12700" marR="5080" algn="just">
              <a:lnSpc>
                <a:spcPct val="150000"/>
              </a:lnSpc>
              <a:spcBef>
                <a:spcPts val="285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owner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of dual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SYS.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However,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“dual” can be accessed by every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user.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“dual” contains exactly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one row  (unless someone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has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fiddled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with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it),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it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guaranteed to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return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exactly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row 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SELECT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statements.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Therefore, 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dual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954881"/>
            <a:ext cx="2512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For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example, you can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use it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for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math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22576" y="2147316"/>
            <a:ext cx="3999229" cy="1737360"/>
            <a:chOff x="2322576" y="2147316"/>
            <a:chExt cx="3999229" cy="1737360"/>
          </a:xfrm>
        </p:grpSpPr>
        <p:sp>
          <p:nvSpPr>
            <p:cNvPr id="6" name="object 6"/>
            <p:cNvSpPr/>
            <p:nvPr/>
          </p:nvSpPr>
          <p:spPr>
            <a:xfrm>
              <a:off x="2322576" y="2147316"/>
              <a:ext cx="2810255" cy="789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59252" y="2936748"/>
              <a:ext cx="3162300" cy="9479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851404" y="4139184"/>
            <a:ext cx="2810256" cy="534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18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56923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The </a:t>
            </a:r>
            <a:r>
              <a:rPr sz="2600" dirty="0"/>
              <a:t>ORDER </a:t>
            </a:r>
            <a:r>
              <a:rPr sz="2600" spc="-40" dirty="0"/>
              <a:t>BY</a:t>
            </a:r>
            <a:r>
              <a:rPr sz="2600" spc="-95" dirty="0"/>
              <a:t> </a:t>
            </a:r>
            <a:r>
              <a:rPr sz="2600" spc="-5" dirty="0"/>
              <a:t>Clause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15695" y="883919"/>
            <a:ext cx="4354068" cy="1571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68879" y="3287267"/>
            <a:ext cx="2953512" cy="181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6069" y="2398014"/>
            <a:ext cx="7772400" cy="1938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Order By</a:t>
            </a:r>
            <a:r>
              <a:rPr sz="1350" spc="1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Clause:</a:t>
            </a:r>
            <a:endParaRPr sz="1350">
              <a:latin typeface="Carlito"/>
              <a:cs typeface="Carlito"/>
            </a:endParaRPr>
          </a:p>
          <a:p>
            <a:pPr marL="186055" indent="-124460">
              <a:lnSpc>
                <a:spcPct val="100000"/>
              </a:lnSpc>
              <a:buChar char="•"/>
              <a:tabLst>
                <a:tab pos="186690" algn="l"/>
              </a:tabLst>
            </a:pPr>
            <a:r>
              <a:rPr sz="1350" spc="-114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query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with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its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various 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clauses </a:t>
            </a:r>
            <a:r>
              <a:rPr sz="1350" spc="-114" dirty="0">
                <a:solidFill>
                  <a:srgbClr val="252525"/>
                </a:solidFill>
                <a:latin typeface="Arial"/>
                <a:cs typeface="Arial"/>
              </a:rPr>
              <a:t>(FROM, </a:t>
            </a:r>
            <a:r>
              <a:rPr sz="1350" spc="-165" dirty="0">
                <a:solidFill>
                  <a:srgbClr val="252525"/>
                </a:solidFill>
                <a:latin typeface="Arial"/>
                <a:cs typeface="Arial"/>
              </a:rPr>
              <a:t>WHERE, </a:t>
            </a:r>
            <a:r>
              <a:rPr sz="1350" spc="-185" dirty="0">
                <a:solidFill>
                  <a:srgbClr val="252525"/>
                </a:solidFill>
                <a:latin typeface="Arial"/>
                <a:cs typeface="Arial"/>
              </a:rPr>
              <a:t>GROUP </a:t>
            </a:r>
            <a:r>
              <a:rPr sz="1350" spc="-220" dirty="0">
                <a:solidFill>
                  <a:srgbClr val="252525"/>
                </a:solidFill>
                <a:latin typeface="Arial"/>
                <a:cs typeface="Arial"/>
              </a:rPr>
              <a:t>BY, </a:t>
            </a:r>
            <a:r>
              <a:rPr sz="1350" spc="-120" dirty="0">
                <a:solidFill>
                  <a:srgbClr val="252525"/>
                </a:solidFill>
                <a:latin typeface="Arial"/>
                <a:cs typeface="Arial"/>
              </a:rPr>
              <a:t>HAVING)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determines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rows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selected</a:t>
            </a:r>
            <a:r>
              <a:rPr sz="1350" spc="-1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endParaRPr sz="1350">
              <a:latin typeface="Arial"/>
              <a:cs typeface="Arial"/>
            </a:endParaRPr>
          </a:p>
          <a:p>
            <a:pPr marL="6223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columns.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fixed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unless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 ORDER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BY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is</a:t>
            </a:r>
            <a:r>
              <a:rPr sz="1350" spc="-6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given.</a:t>
            </a:r>
            <a:endParaRPr sz="1350">
              <a:latin typeface="Carlito"/>
              <a:cs typeface="Carlito"/>
            </a:endParaRPr>
          </a:p>
          <a:p>
            <a:pPr marL="186055" indent="-124460">
              <a:lnSpc>
                <a:spcPct val="100000"/>
              </a:lnSpc>
              <a:buChar char="•"/>
              <a:tabLst>
                <a:tab pos="186690" algn="l"/>
              </a:tabLst>
            </a:pP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An </a:t>
            </a:r>
            <a:r>
              <a:rPr sz="1350" spc="-204" dirty="0">
                <a:solidFill>
                  <a:srgbClr val="252525"/>
                </a:solidFill>
                <a:latin typeface="Arial"/>
                <a:cs typeface="Arial"/>
              </a:rPr>
              <a:t>ORDER </a:t>
            </a:r>
            <a:r>
              <a:rPr sz="1350" spc="-225" dirty="0">
                <a:solidFill>
                  <a:srgbClr val="252525"/>
                </a:solidFill>
                <a:latin typeface="Arial"/>
                <a:cs typeface="Arial"/>
              </a:rPr>
              <a:t>BY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clause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2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form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52525"/>
              </a:buClr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12700" marR="680720">
              <a:lnSpc>
                <a:spcPct val="100000"/>
              </a:lnSpc>
              <a:spcBef>
                <a:spcPts val="5"/>
              </a:spcBef>
              <a:buChar char="•"/>
              <a:tabLst>
                <a:tab pos="136525" algn="l"/>
              </a:tabLst>
            </a:pPr>
            <a:r>
              <a:rPr sz="1350" spc="-100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columns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used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for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ordering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are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specified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by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using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“column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names”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or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by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 specifying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the 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“serial </a:t>
            </a:r>
            <a:r>
              <a:rPr sz="1350" spc="-10" dirty="0">
                <a:solidFill>
                  <a:srgbClr val="252525"/>
                </a:solidFill>
                <a:latin typeface="Arial"/>
                <a:cs typeface="Arial"/>
              </a:rPr>
              <a:t>number” </a:t>
            </a:r>
            <a:r>
              <a:rPr sz="135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column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 the</a:t>
            </a:r>
            <a:r>
              <a:rPr sz="1350" spc="-2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29" dirty="0">
                <a:solidFill>
                  <a:srgbClr val="252525"/>
                </a:solidFill>
                <a:latin typeface="Arial"/>
                <a:cs typeface="Arial"/>
              </a:rPr>
              <a:t>SELECT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list.</a:t>
            </a:r>
            <a:endParaRPr sz="1350">
              <a:latin typeface="Arial"/>
              <a:cs typeface="Arial"/>
            </a:endParaRPr>
          </a:p>
          <a:p>
            <a:pPr marL="135890" indent="-123825">
              <a:lnSpc>
                <a:spcPct val="100000"/>
              </a:lnSpc>
              <a:buChar char="•"/>
              <a:tabLst>
                <a:tab pos="136525" algn="l"/>
              </a:tabLst>
            </a:pP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252525"/>
                </a:solidFill>
                <a:latin typeface="Arial"/>
                <a:cs typeface="Arial"/>
              </a:rPr>
              <a:t>sort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done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on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5" dirty="0">
                <a:solidFill>
                  <a:srgbClr val="252525"/>
                </a:solidFill>
                <a:latin typeface="Arial"/>
                <a:cs typeface="Arial"/>
              </a:rPr>
              <a:t>column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“ascending”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or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“descending”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order.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25" dirty="0">
                <a:solidFill>
                  <a:srgbClr val="252525"/>
                </a:solidFill>
                <a:latin typeface="Arial"/>
                <a:cs typeface="Arial"/>
              </a:rPr>
              <a:t>By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default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ordering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1350" spc="-40" dirty="0">
                <a:solidFill>
                  <a:srgbClr val="252525"/>
                </a:solidFill>
                <a:latin typeface="Arial"/>
                <a:cs typeface="Arial"/>
              </a:rPr>
              <a:t>“ascending”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order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19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2720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Sorting</a:t>
            </a:r>
            <a:r>
              <a:rPr sz="2600" spc="-65" dirty="0"/>
              <a:t> </a:t>
            </a:r>
            <a:r>
              <a:rPr sz="2600" spc="-15" dirty="0"/>
              <a:t>Data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68451" y="876300"/>
            <a:ext cx="4401312" cy="169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327" y="2676144"/>
            <a:ext cx="4401312" cy="114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7191" y="3723538"/>
            <a:ext cx="7556500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query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slide sorts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both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ascending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which is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default.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But you could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also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sort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different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order for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columns. For Example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query given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below the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sorted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ascending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order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on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student_code and dept_code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sorted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descending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 order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1600" y="4379974"/>
            <a:ext cx="3095244" cy="714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47779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676655" y="868680"/>
            <a:ext cx="5108448" cy="1161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8839" y="2051685"/>
            <a:ext cx="7336790" cy="1467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Tips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15" dirty="0">
                <a:solidFill>
                  <a:srgbClr val="252525"/>
                </a:solidFill>
                <a:latin typeface="Carlito"/>
                <a:cs typeface="Carlito"/>
              </a:rPr>
              <a:t>Tricks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SELECT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 Statements:</a:t>
            </a:r>
            <a:endParaRPr sz="1350">
              <a:latin typeface="Carlito"/>
              <a:cs typeface="Carlito"/>
            </a:endParaRPr>
          </a:p>
          <a:p>
            <a:pPr marL="12700" marR="5080" indent="7239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It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necessary 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always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include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WHERE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in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your SELECT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narrow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  number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returned. In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some case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you may want to return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all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using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WHERE clause  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1350" spc="-35" dirty="0">
                <a:solidFill>
                  <a:srgbClr val="252525"/>
                </a:solidFill>
                <a:latin typeface="Arial"/>
                <a:cs typeface="Arial"/>
              </a:rPr>
              <a:t>appropriate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252525"/>
                </a:solidFill>
                <a:latin typeface="Arial"/>
                <a:cs typeface="Arial"/>
              </a:rPr>
              <a:t>this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95" dirty="0">
                <a:solidFill>
                  <a:srgbClr val="252525"/>
                </a:solidFill>
                <a:latin typeface="Arial"/>
                <a:cs typeface="Arial"/>
              </a:rPr>
              <a:t>case.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However, </a:t>
            </a:r>
            <a:r>
              <a:rPr sz="1350" spc="25" dirty="0">
                <a:solidFill>
                  <a:srgbClr val="252525"/>
                </a:solidFill>
                <a:latin typeface="Arial"/>
                <a:cs typeface="Arial"/>
              </a:rPr>
              <a:t>if</a:t>
            </a:r>
            <a:r>
              <a:rPr sz="1350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you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Arial"/>
                <a:cs typeface="Arial"/>
              </a:rPr>
              <a:t>don’t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need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all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50" dirty="0">
                <a:solidFill>
                  <a:srgbClr val="252525"/>
                </a:solidFill>
                <a:latin typeface="Arial"/>
                <a:cs typeface="Arial"/>
              </a:rPr>
              <a:t>rows</a:t>
            </a:r>
            <a:r>
              <a:rPr sz="13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60" dirty="0">
                <a:solidFill>
                  <a:srgbClr val="252525"/>
                </a:solidFill>
                <a:latin typeface="Arial"/>
                <a:cs typeface="Arial"/>
              </a:rPr>
              <a:t>be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30" dirty="0">
                <a:solidFill>
                  <a:srgbClr val="252525"/>
                </a:solidFill>
                <a:latin typeface="Arial"/>
                <a:cs typeface="Arial"/>
              </a:rPr>
              <a:t>returned,</a:t>
            </a:r>
            <a:r>
              <a:rPr sz="135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90" dirty="0">
                <a:solidFill>
                  <a:srgbClr val="252525"/>
                </a:solidFill>
                <a:latin typeface="Arial"/>
                <a:cs typeface="Arial"/>
              </a:rPr>
              <a:t>use</a:t>
            </a:r>
            <a:r>
              <a:rPr sz="1350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5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50" spc="-185" dirty="0">
                <a:solidFill>
                  <a:srgbClr val="252525"/>
                </a:solidFill>
                <a:latin typeface="Arial"/>
                <a:cs typeface="Arial"/>
              </a:rPr>
              <a:t>WHERE</a:t>
            </a:r>
            <a:r>
              <a:rPr sz="1350" spc="-75" dirty="0">
                <a:solidFill>
                  <a:srgbClr val="252525"/>
                </a:solidFill>
                <a:latin typeface="Arial"/>
                <a:cs typeface="Arial"/>
              </a:rPr>
              <a:t> clause </a:t>
            </a:r>
            <a:r>
              <a:rPr sz="1350" spc="15" dirty="0">
                <a:solidFill>
                  <a:srgbClr val="252525"/>
                </a:solidFill>
                <a:latin typeface="Arial"/>
                <a:cs typeface="Arial"/>
              </a:rPr>
              <a:t>to 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limit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number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rows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returned.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Another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negative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aspect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table scan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that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it will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tend 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flush out 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pages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from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cache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with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useless data. This reduces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ability </a:t>
            </a:r>
            <a:r>
              <a:rPr sz="1350" spc="5" dirty="0">
                <a:solidFill>
                  <a:srgbClr val="252525"/>
                </a:solidFill>
                <a:latin typeface="Carlito"/>
                <a:cs typeface="Carlito"/>
              </a:rPr>
              <a:t>of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Oracle to reuse useful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data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the 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cache, which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increases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disk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I/O and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decreases performance.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3355" y="3544823"/>
            <a:ext cx="4969764" cy="1400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186944"/>
            <a:ext cx="38635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Quick</a:t>
            </a:r>
            <a:r>
              <a:rPr sz="2600" spc="-65" dirty="0"/>
              <a:t> </a:t>
            </a:r>
            <a:r>
              <a:rPr sz="2600" dirty="0"/>
              <a:t>Guidelines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576072" y="851916"/>
            <a:ext cx="5916168" cy="1552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5421" y="2521711"/>
            <a:ext cx="7360920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Tips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and </a:t>
            </a:r>
            <a:r>
              <a:rPr sz="1350" spc="-20" dirty="0">
                <a:solidFill>
                  <a:srgbClr val="252525"/>
                </a:solidFill>
                <a:latin typeface="Carlito"/>
                <a:cs typeface="Carlito"/>
              </a:rPr>
              <a:t>Tricks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in SELECT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Statements</a:t>
            </a:r>
            <a:r>
              <a:rPr sz="1350" spc="-35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(contd.):</a:t>
            </a:r>
            <a:endParaRPr sz="135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Some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developers,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as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habit,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add the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DISTINCT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clause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to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each of their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SELECT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statements, even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when it</a:t>
            </a:r>
            <a:r>
              <a:rPr sz="1350" spc="-4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not </a:t>
            </a:r>
            <a:r>
              <a:rPr sz="1350" spc="-10" dirty="0">
                <a:solidFill>
                  <a:srgbClr val="252525"/>
                </a:solidFill>
                <a:latin typeface="Carlito"/>
                <a:cs typeface="Carlito"/>
              </a:rPr>
              <a:t>required.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This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is a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bad habit that should </a:t>
            </a:r>
            <a:r>
              <a:rPr sz="1350" dirty="0">
                <a:solidFill>
                  <a:srgbClr val="252525"/>
                </a:solidFill>
                <a:latin typeface="Carlito"/>
                <a:cs typeface="Carlito"/>
              </a:rPr>
              <a:t>be</a:t>
            </a:r>
            <a:r>
              <a:rPr sz="1350" spc="-30" dirty="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sz="1350" spc="-5" dirty="0">
                <a:solidFill>
                  <a:srgbClr val="252525"/>
                </a:solidFill>
                <a:latin typeface="Carlito"/>
                <a:cs typeface="Carlito"/>
              </a:rPr>
              <a:t>stopped.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Url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792" y="4828668"/>
            <a:ext cx="64071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Slide</a:t>
            </a:r>
            <a:r>
              <a:rPr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22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14791</Words>
  <Application>Microsoft Office PowerPoint</Application>
  <PresentationFormat>On-screen Show (16:9)</PresentationFormat>
  <Paragraphs>1879</Paragraphs>
  <Slides>482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482</vt:i4>
      </vt:variant>
    </vt:vector>
  </HeadingPairs>
  <TitlesOfParts>
    <vt:vector size="483" baseType="lpstr">
      <vt:lpstr>Office Theme</vt:lpstr>
      <vt:lpstr>Slide 1</vt:lpstr>
      <vt:lpstr>Introduction to Programming</vt:lpstr>
      <vt:lpstr>Course Goals and Non-Goals</vt:lpstr>
      <vt:lpstr>Pre-requisites</vt:lpstr>
      <vt:lpstr>Intended Audience</vt:lpstr>
      <vt:lpstr>Day-Wise Schedule</vt:lpstr>
      <vt:lpstr>Day-Wise Schedule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References</vt:lpstr>
      <vt:lpstr>Next Step Courses(if aplicable)</vt:lpstr>
      <vt:lpstr>Lesson 01: Getting Started with Database</vt:lpstr>
      <vt:lpstr>What is Data?</vt:lpstr>
      <vt:lpstr>What is information?</vt:lpstr>
      <vt:lpstr>Defining Database, Dbms and Schema</vt:lpstr>
      <vt:lpstr>Defining Database, Dbms and Schema</vt:lpstr>
      <vt:lpstr>Evaluation of Databases</vt:lpstr>
      <vt:lpstr>Characteristics of DBMS</vt:lpstr>
      <vt:lpstr>Characteristics of DBMS</vt:lpstr>
      <vt:lpstr>Characteristics of DBMS</vt:lpstr>
      <vt:lpstr>Characteristics of DBMS</vt:lpstr>
      <vt:lpstr>Characteristics of DBMS</vt:lpstr>
      <vt:lpstr>Characteristics of DBMS</vt:lpstr>
      <vt:lpstr>Levels of Abstraction</vt:lpstr>
      <vt:lpstr>What is Data Model?</vt:lpstr>
      <vt:lpstr>What is Data Model?</vt:lpstr>
      <vt:lpstr>Why is Data Modelling Important?</vt:lpstr>
      <vt:lpstr>Why is Data Modelling Important?</vt:lpstr>
      <vt:lpstr>Hierarchical Model</vt:lpstr>
      <vt:lpstr>Hierarchical Model - Example</vt:lpstr>
      <vt:lpstr>Hierarchical Model - Example</vt:lpstr>
      <vt:lpstr>Hierarchical Model - Possibilities</vt:lpstr>
      <vt:lpstr>Hierarchical Model - Possibilities</vt:lpstr>
      <vt:lpstr>Network Model</vt:lpstr>
      <vt:lpstr>Network Model - Example</vt:lpstr>
      <vt:lpstr>Network Model - Example</vt:lpstr>
      <vt:lpstr>Network Model - Possibilities</vt:lpstr>
      <vt:lpstr>Network Model - Possibilities</vt:lpstr>
      <vt:lpstr>Relational Model</vt:lpstr>
      <vt:lpstr>Relational Model</vt:lpstr>
      <vt:lpstr>Relational Model - Possibilities</vt:lpstr>
      <vt:lpstr>Relational Tables</vt:lpstr>
      <vt:lpstr>Relational Tables</vt:lpstr>
      <vt:lpstr>Relational Tables - Properties</vt:lpstr>
      <vt:lpstr>Data Integrity</vt:lpstr>
      <vt:lpstr>Data Integrity</vt:lpstr>
      <vt:lpstr>Data Integrity</vt:lpstr>
      <vt:lpstr>Data Integrity</vt:lpstr>
      <vt:lpstr>Data Integrity</vt:lpstr>
      <vt:lpstr>Data Integrity</vt:lpstr>
      <vt:lpstr>Database Administrator</vt:lpstr>
      <vt:lpstr>Database Administrator</vt:lpstr>
      <vt:lpstr>Summary</vt:lpstr>
      <vt:lpstr>Review Question</vt:lpstr>
      <vt:lpstr>Review Question</vt:lpstr>
      <vt:lpstr>Lesson 2: Basics of SQL</vt:lpstr>
      <vt:lpstr>What is SQL?</vt:lpstr>
      <vt:lpstr>What is SQL?</vt:lpstr>
      <vt:lpstr>What can SQL Do?</vt:lpstr>
      <vt:lpstr>What can SQL Do?</vt:lpstr>
      <vt:lpstr>Rules for SQL statements</vt:lpstr>
      <vt:lpstr>Standard SQL statement Groups</vt:lpstr>
      <vt:lpstr>Standard SQL statement Groups</vt:lpstr>
      <vt:lpstr>SQL * PLUS Tool</vt:lpstr>
      <vt:lpstr>SQL PLUS Tool</vt:lpstr>
      <vt:lpstr>Logging to Oracle Server using iSQLPlus</vt:lpstr>
      <vt:lpstr>Logging to Oracle Server using iSQLPlus</vt:lpstr>
      <vt:lpstr>Logging to Oracle Server using iSQLPlus</vt:lpstr>
      <vt:lpstr>Logging to Oracle Server using iSQLPlus</vt:lpstr>
      <vt:lpstr>Summary</vt:lpstr>
      <vt:lpstr>Review Question</vt:lpstr>
      <vt:lpstr>Review Question</vt:lpstr>
      <vt:lpstr>Lesson 3: Data Query language</vt:lpstr>
      <vt:lpstr>The Select Statement And Syntax</vt:lpstr>
      <vt:lpstr>Selecting Columns</vt:lpstr>
      <vt:lpstr>The Where Clause</vt:lpstr>
      <vt:lpstr>Character Strings and Dates</vt:lpstr>
      <vt:lpstr>Mathematical, Comparison &amp; Logical Operators</vt:lpstr>
      <vt:lpstr>Other Comparison Operators</vt:lpstr>
      <vt:lpstr>Between…And Operator</vt:lpstr>
      <vt:lpstr>IN Operator</vt:lpstr>
      <vt:lpstr>IN Operator</vt:lpstr>
      <vt:lpstr>LIKE OPERATOR</vt:lpstr>
      <vt:lpstr>Logical Operators</vt:lpstr>
      <vt:lpstr>Using AND or OR Clause</vt:lpstr>
      <vt:lpstr>Using NOT Clause</vt:lpstr>
      <vt:lpstr>Treatment of Null Values</vt:lpstr>
      <vt:lpstr>Operator Precedence</vt:lpstr>
      <vt:lpstr>The DISTINCT Clause</vt:lpstr>
      <vt:lpstr>Retrival Of Constant Values By Dual Table</vt:lpstr>
      <vt:lpstr>The ORDER BY Clause</vt:lpstr>
      <vt:lpstr>Sorting Data</vt:lpstr>
      <vt:lpstr>Quick Guidelines</vt:lpstr>
      <vt:lpstr>Quick Guidelines</vt:lpstr>
      <vt:lpstr>Quick Guidelines</vt:lpstr>
      <vt:lpstr>Tips And Tricks In Select Statement Contd..</vt:lpstr>
      <vt:lpstr>Quick Guidelines</vt:lpstr>
      <vt:lpstr>Quick Guidelines</vt:lpstr>
      <vt:lpstr>Quick Guidelines</vt:lpstr>
      <vt:lpstr>Summary</vt:lpstr>
      <vt:lpstr>Review - Questions</vt:lpstr>
      <vt:lpstr>Review - Questions</vt:lpstr>
      <vt:lpstr>Lesson 4: Aggregate(GROUP) Functions</vt:lpstr>
      <vt:lpstr>Types of SQL Functions</vt:lpstr>
      <vt:lpstr>Types of SQL Functions</vt:lpstr>
      <vt:lpstr>The Group Functions</vt:lpstr>
      <vt:lpstr>Syntax GROUP BY &amp; HAVING Clause</vt:lpstr>
      <vt:lpstr>Listing of Group Functions</vt:lpstr>
      <vt:lpstr>Aggregate(Group)Functions Supported By SQL</vt:lpstr>
      <vt:lpstr>Aggregate(Group)Functions Supported By SQL</vt:lpstr>
      <vt:lpstr>Aggregate(Group)Functions Supported By SQL</vt:lpstr>
      <vt:lpstr>Examples of Using GROUP Functions</vt:lpstr>
      <vt:lpstr>The GROUP BY Clause</vt:lpstr>
      <vt:lpstr>The GROUP BY Clause</vt:lpstr>
      <vt:lpstr>The HAVING Clause</vt:lpstr>
      <vt:lpstr>Examples GROUP BY &amp; HAVING Clause</vt:lpstr>
      <vt:lpstr>Quick Guidelines</vt:lpstr>
      <vt:lpstr>Quick Guidelines</vt:lpstr>
      <vt:lpstr>Quick Guidelines</vt:lpstr>
      <vt:lpstr>Tips And Tricks Contd…</vt:lpstr>
      <vt:lpstr>Summary</vt:lpstr>
      <vt:lpstr>Review - Questions</vt:lpstr>
      <vt:lpstr>Lesson 5: SQL (single-row) Functions</vt:lpstr>
      <vt:lpstr>Single Row Functions</vt:lpstr>
      <vt:lpstr>Single Row Functions -Characteristics</vt:lpstr>
      <vt:lpstr>Number Functions</vt:lpstr>
      <vt:lpstr>Number Functions</vt:lpstr>
      <vt:lpstr>Number Functions</vt:lpstr>
      <vt:lpstr>Number Functions - Examples</vt:lpstr>
      <vt:lpstr>Number Functions - Examples</vt:lpstr>
      <vt:lpstr>Character Functions</vt:lpstr>
      <vt:lpstr>Character Functions - Examples</vt:lpstr>
      <vt:lpstr>String Functions</vt:lpstr>
      <vt:lpstr>String Functions</vt:lpstr>
      <vt:lpstr>String Functions Contd…</vt:lpstr>
      <vt:lpstr>DATE Functions</vt:lpstr>
      <vt:lpstr>DATE Function -Examples</vt:lpstr>
      <vt:lpstr>DATE Function - Examples</vt:lpstr>
      <vt:lpstr>DATE Functions Contd…</vt:lpstr>
      <vt:lpstr>Arithmetic with DATES</vt:lpstr>
      <vt:lpstr>Conversion Functions</vt:lpstr>
      <vt:lpstr>Conversion Functions - Examples</vt:lpstr>
      <vt:lpstr>Miscellaneous Functions</vt:lpstr>
      <vt:lpstr>Miscellaneous Functions - Examples</vt:lpstr>
      <vt:lpstr>Miscellaneous Function - Examples</vt:lpstr>
      <vt:lpstr>The CASE Function</vt:lpstr>
      <vt:lpstr>The Decode Function</vt:lpstr>
      <vt:lpstr>Quick Guidelines</vt:lpstr>
      <vt:lpstr>Summary</vt:lpstr>
      <vt:lpstr>Review - Questions</vt:lpstr>
      <vt:lpstr>Lesson 6:Joins and Subqueries</vt:lpstr>
      <vt:lpstr>What are Joins?</vt:lpstr>
      <vt:lpstr>What are Joins?</vt:lpstr>
      <vt:lpstr>What are Joins?</vt:lpstr>
      <vt:lpstr>Types of Joins</vt:lpstr>
      <vt:lpstr>Types of Joins</vt:lpstr>
      <vt:lpstr>Cartesian Joins</vt:lpstr>
      <vt:lpstr>Cartesian Joins</vt:lpstr>
      <vt:lpstr>Cartesian Joins</vt:lpstr>
      <vt:lpstr>Guidelines for Joining Tables</vt:lpstr>
      <vt:lpstr>Equijoin</vt:lpstr>
      <vt:lpstr>Equijoin</vt:lpstr>
      <vt:lpstr>Equijoin - Example</vt:lpstr>
      <vt:lpstr>Equijoin - Example</vt:lpstr>
      <vt:lpstr>Non-Equijoin</vt:lpstr>
      <vt:lpstr>Non-Equijoin</vt:lpstr>
      <vt:lpstr>Outer Join</vt:lpstr>
      <vt:lpstr>Outer Join</vt:lpstr>
      <vt:lpstr>Outer Join</vt:lpstr>
      <vt:lpstr>Outer Join - Example</vt:lpstr>
      <vt:lpstr>Self-Join</vt:lpstr>
      <vt:lpstr>Self-Join</vt:lpstr>
      <vt:lpstr>SQL: 1999 compliant Joins -Syntax</vt:lpstr>
      <vt:lpstr>SQL: 1999 compliant Joins -Syntax</vt:lpstr>
      <vt:lpstr>Cross Join</vt:lpstr>
      <vt:lpstr>Cross Join</vt:lpstr>
      <vt:lpstr>Cross Join</vt:lpstr>
      <vt:lpstr>Natural Join</vt:lpstr>
      <vt:lpstr>Natural Join</vt:lpstr>
      <vt:lpstr>USING clause</vt:lpstr>
      <vt:lpstr>USING clause</vt:lpstr>
      <vt:lpstr>USING clause - Example</vt:lpstr>
      <vt:lpstr>ON clause</vt:lpstr>
      <vt:lpstr>ON clause</vt:lpstr>
      <vt:lpstr>LEFT, RIGHT And FULL Outer Join</vt:lpstr>
      <vt:lpstr>LEFT, RIGHT And FULL Outer Join</vt:lpstr>
      <vt:lpstr>LEFT, RIGHT And FULL Outer Join - Example</vt:lpstr>
      <vt:lpstr>LEFT, RIGHT And FULL Outer Join - Example</vt:lpstr>
      <vt:lpstr>What is a SubQuery?</vt:lpstr>
      <vt:lpstr>What is a SubQuery?</vt:lpstr>
      <vt:lpstr>Subquery - Examples</vt:lpstr>
      <vt:lpstr>Subquery - Examples</vt:lpstr>
      <vt:lpstr>Subquery - Examples</vt:lpstr>
      <vt:lpstr>Subquery - Examples</vt:lpstr>
      <vt:lpstr>Where to use subqueries?</vt:lpstr>
      <vt:lpstr>Where to use subqueries?</vt:lpstr>
      <vt:lpstr>Comparison Operators for Subqueries</vt:lpstr>
      <vt:lpstr>Comparison Operators for Subqueries</vt:lpstr>
      <vt:lpstr>Using Comparison Operators - Examples</vt:lpstr>
      <vt:lpstr>Using Comparison Operators - Examples</vt:lpstr>
      <vt:lpstr>What is a Co-Related SubQuery?</vt:lpstr>
      <vt:lpstr>What is a Co-Related SubQuery?</vt:lpstr>
      <vt:lpstr>Co-Related SubQuery - Example</vt:lpstr>
      <vt:lpstr>EXISTS/NOT EXITS operator</vt:lpstr>
      <vt:lpstr>EXISTS/NOT EXITS operator</vt:lpstr>
      <vt:lpstr>EXISTS/NOT EXITS operator - Example</vt:lpstr>
      <vt:lpstr>CONNECT BY and START WITH clauses</vt:lpstr>
      <vt:lpstr>CONNECT BY and START WITH clauses</vt:lpstr>
      <vt:lpstr>CONNECT BY and START WITH clauses</vt:lpstr>
      <vt:lpstr>CONNECT BY and START WITH clauses</vt:lpstr>
      <vt:lpstr>CONNECT BY and START WITH clauses</vt:lpstr>
      <vt:lpstr>Quick Guidelines</vt:lpstr>
      <vt:lpstr>Quick Guidelines</vt:lpstr>
      <vt:lpstr>Quick Guidelines</vt:lpstr>
      <vt:lpstr>Summary</vt:lpstr>
      <vt:lpstr>Review – Match the Following</vt:lpstr>
      <vt:lpstr>Review – Questions</vt:lpstr>
      <vt:lpstr>Review – Questions</vt:lpstr>
      <vt:lpstr>Slide 224</vt:lpstr>
      <vt:lpstr>Definition of Model</vt:lpstr>
      <vt:lpstr>Definition of Model</vt:lpstr>
      <vt:lpstr>What is Data Modeling?</vt:lpstr>
      <vt:lpstr>What is Data Modeling?</vt:lpstr>
      <vt:lpstr>Why We Use Data Modeling?</vt:lpstr>
      <vt:lpstr>Why We Use Data Modeling?</vt:lpstr>
      <vt:lpstr>Entity - Relationship Model</vt:lpstr>
      <vt:lpstr>Entity - Relationship Model</vt:lpstr>
      <vt:lpstr>Entities</vt:lpstr>
      <vt:lpstr>Entities</vt:lpstr>
      <vt:lpstr>Attributes</vt:lpstr>
      <vt:lpstr>Types of Attributes</vt:lpstr>
      <vt:lpstr>Types of Attributes</vt:lpstr>
      <vt:lpstr>Types of Attributes</vt:lpstr>
      <vt:lpstr>Types of Attributes</vt:lpstr>
      <vt:lpstr>Relationship</vt:lpstr>
      <vt:lpstr>Key types</vt:lpstr>
      <vt:lpstr>Key types</vt:lpstr>
      <vt:lpstr>Notations used for ER model</vt:lpstr>
      <vt:lpstr>Notations used for ER model</vt:lpstr>
      <vt:lpstr>Attribute Notations</vt:lpstr>
      <vt:lpstr>Attribute Notations</vt:lpstr>
      <vt:lpstr>The ER model - Example</vt:lpstr>
      <vt:lpstr>The Different ER relationships</vt:lpstr>
      <vt:lpstr>The Different ER relationships</vt:lpstr>
      <vt:lpstr>Degree of a Relationship</vt:lpstr>
      <vt:lpstr>Degree of a Relationship</vt:lpstr>
      <vt:lpstr>Types of Binary Relationships</vt:lpstr>
      <vt:lpstr>Types of Binary Relationships</vt:lpstr>
      <vt:lpstr>Normalization</vt:lpstr>
      <vt:lpstr>Goals of Normalization</vt:lpstr>
      <vt:lpstr>Goals of Normalization</vt:lpstr>
      <vt:lpstr>Benefits of Normalization</vt:lpstr>
      <vt:lpstr>Problems with un-Normalized database</vt:lpstr>
      <vt:lpstr>Update Anomaly</vt:lpstr>
      <vt:lpstr>Update Anomaly</vt:lpstr>
      <vt:lpstr>Insertion Anomaly</vt:lpstr>
      <vt:lpstr>Insertion Anomaly</vt:lpstr>
      <vt:lpstr>Deletion Anomaly</vt:lpstr>
      <vt:lpstr>Deletion Anomaly</vt:lpstr>
      <vt:lpstr>Background to Normalization: Functional dependency</vt:lpstr>
      <vt:lpstr>Background to Normalization: Functional dependency</vt:lpstr>
      <vt:lpstr>Background to Normalization: Functional dependency</vt:lpstr>
      <vt:lpstr>Background to Normalization: Functional dependency</vt:lpstr>
      <vt:lpstr>Normal Forms</vt:lpstr>
      <vt:lpstr>Normal Forms</vt:lpstr>
      <vt:lpstr>Unnormalized Relation</vt:lpstr>
      <vt:lpstr>Case Study: Normalization</vt:lpstr>
      <vt:lpstr>Normalization</vt:lpstr>
      <vt:lpstr>Normalization : First Normal Form(1 NF)</vt:lpstr>
      <vt:lpstr>Normalization : First Normal Form(1 NF)</vt:lpstr>
      <vt:lpstr>Normalization : First Normal Form(1 NF)</vt:lpstr>
      <vt:lpstr>Normalization : Second Normal Form(2 NF)</vt:lpstr>
      <vt:lpstr>Normalization : Second Normal Form(2 NF)</vt:lpstr>
      <vt:lpstr>Normalization : Second Normal Form(2 NF)</vt:lpstr>
      <vt:lpstr>Normalization : Second Normal Form(2 NF)</vt:lpstr>
      <vt:lpstr>Normalization : Second Normal Form(2 NF)</vt:lpstr>
      <vt:lpstr>Normalization : Third Normal Form(3 NF)</vt:lpstr>
      <vt:lpstr>Normalization : Third Normal Form(3 NF)</vt:lpstr>
      <vt:lpstr>Normalization : Third Normal Form(3 NF)</vt:lpstr>
      <vt:lpstr>Normalization : Third Normal Form(3 NF)</vt:lpstr>
      <vt:lpstr>Normalization : Third Normal Form(3 NF)</vt:lpstr>
      <vt:lpstr>Normalization Summary</vt:lpstr>
      <vt:lpstr>Drawbacks of Normalization</vt:lpstr>
      <vt:lpstr>Summary</vt:lpstr>
      <vt:lpstr>Review Question</vt:lpstr>
      <vt:lpstr>Lesson 8 – Set Operators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Lesson 9: Database Objects</vt:lpstr>
      <vt:lpstr>Overview</vt:lpstr>
      <vt:lpstr>Database Objects</vt:lpstr>
      <vt:lpstr>Basic Data Types</vt:lpstr>
      <vt:lpstr>Basic Data Types</vt:lpstr>
      <vt:lpstr>Basic Data Types Contd..</vt:lpstr>
      <vt:lpstr>Basic Data Types Contd..</vt:lpstr>
      <vt:lpstr>Basic Data Types Contd..</vt:lpstr>
      <vt:lpstr>Basic Data Types Contd..</vt:lpstr>
      <vt:lpstr>Table</vt:lpstr>
      <vt:lpstr>Table Contd..</vt:lpstr>
      <vt:lpstr>Table Contd..</vt:lpstr>
      <vt:lpstr>What is Data Integrity ??</vt:lpstr>
      <vt:lpstr>Advantages</vt:lpstr>
      <vt:lpstr>Applying Constraints</vt:lpstr>
      <vt:lpstr>Types of Integrity Constraints</vt:lpstr>
      <vt:lpstr>NOT NULL Constraint</vt:lpstr>
      <vt:lpstr>Default Clause</vt:lpstr>
      <vt:lpstr>Unique Constraint</vt:lpstr>
      <vt:lpstr>Primary Key Constraints</vt:lpstr>
      <vt:lpstr>Primary Key Constraint</vt:lpstr>
      <vt:lpstr>Check Constraint</vt:lpstr>
      <vt:lpstr>Foreign Key Constraint</vt:lpstr>
      <vt:lpstr>Foreign Key Constraints</vt:lpstr>
      <vt:lpstr>Foreign Key Constraints</vt:lpstr>
      <vt:lpstr>Creation of Database Objects :Tables Contd..</vt:lpstr>
      <vt:lpstr>Create new table based on existing table</vt:lpstr>
      <vt:lpstr>Alter Table</vt:lpstr>
      <vt:lpstr>Alter Table-Add clause</vt:lpstr>
      <vt:lpstr>Alter Table-Add clause</vt:lpstr>
      <vt:lpstr>Alter Table-Modify Clause</vt:lpstr>
      <vt:lpstr>Alter Table Enable|Disable Clause</vt:lpstr>
      <vt:lpstr>Alter Table-Drop Clause</vt:lpstr>
      <vt:lpstr>Dropping Column</vt:lpstr>
      <vt:lpstr>Dropping Column</vt:lpstr>
      <vt:lpstr>Dropping Column</vt:lpstr>
      <vt:lpstr>Drop a Table</vt:lpstr>
      <vt:lpstr>User_Tables &amp; User_Objects</vt:lpstr>
      <vt:lpstr>Usage of Index</vt:lpstr>
      <vt:lpstr>Usage of Index</vt:lpstr>
      <vt:lpstr>Creating an Index</vt:lpstr>
      <vt:lpstr>Creating an Index</vt:lpstr>
      <vt:lpstr>How are Indexes Created??</vt:lpstr>
      <vt:lpstr>Bitmap Index</vt:lpstr>
      <vt:lpstr>Function Based Index</vt:lpstr>
      <vt:lpstr>Function Based Index</vt:lpstr>
      <vt:lpstr>Creating an Index Examples</vt:lpstr>
      <vt:lpstr>Usage of Synonym</vt:lpstr>
      <vt:lpstr>Usage Of Synonym</vt:lpstr>
      <vt:lpstr>Creating a Synonym</vt:lpstr>
      <vt:lpstr>Drop a Synonym</vt:lpstr>
      <vt:lpstr>Usage of Sequence</vt:lpstr>
      <vt:lpstr>Creating a Sequence</vt:lpstr>
      <vt:lpstr>Creating a Sequence</vt:lpstr>
      <vt:lpstr>Creating a Sequence</vt:lpstr>
      <vt:lpstr>NEXTVAL and CURRVAL pseudo columns</vt:lpstr>
      <vt:lpstr>Charecteristics of Sequence</vt:lpstr>
      <vt:lpstr>Drop a Sequence</vt:lpstr>
      <vt:lpstr>Altering a Sequence</vt:lpstr>
      <vt:lpstr>Altering a Sequence</vt:lpstr>
      <vt:lpstr>Usage of View</vt:lpstr>
      <vt:lpstr>Usage of View</vt:lpstr>
      <vt:lpstr>Usage of View</vt:lpstr>
      <vt:lpstr>Creating A View</vt:lpstr>
      <vt:lpstr>Creating A View</vt:lpstr>
      <vt:lpstr>Creating A View</vt:lpstr>
      <vt:lpstr>Creating A View</vt:lpstr>
      <vt:lpstr>Rules For Performing Operations On view</vt:lpstr>
      <vt:lpstr>Inline View</vt:lpstr>
      <vt:lpstr>Inline View</vt:lpstr>
      <vt:lpstr>Deleting Database Objects</vt:lpstr>
      <vt:lpstr>Deleting a Database Objects</vt:lpstr>
      <vt:lpstr>Guidelines</vt:lpstr>
      <vt:lpstr>Summary</vt:lpstr>
      <vt:lpstr>Review - Questions</vt:lpstr>
      <vt:lpstr>Lesson 10:Data Manipulation Language</vt:lpstr>
      <vt:lpstr>Slide 381</vt:lpstr>
      <vt:lpstr>Slide 382</vt:lpstr>
      <vt:lpstr>Slide 383</vt:lpstr>
      <vt:lpstr>Slide 384</vt:lpstr>
      <vt:lpstr>Slide 385</vt:lpstr>
      <vt:lpstr>Slide 386</vt:lpstr>
      <vt:lpstr>Slide 387</vt:lpstr>
      <vt:lpstr>Slide 388</vt:lpstr>
      <vt:lpstr>Slide 389</vt:lpstr>
      <vt:lpstr>Slide 390</vt:lpstr>
      <vt:lpstr>Slide 391</vt:lpstr>
      <vt:lpstr>Slide 392</vt:lpstr>
      <vt:lpstr>Slide 393</vt:lpstr>
      <vt:lpstr>Slide 394</vt:lpstr>
      <vt:lpstr>Slide 395</vt:lpstr>
      <vt:lpstr>Slide 396</vt:lpstr>
      <vt:lpstr>Slide 397</vt:lpstr>
      <vt:lpstr>Lesson 11:Transaction Control Language</vt:lpstr>
      <vt:lpstr>Defining Transaction</vt:lpstr>
      <vt:lpstr>Defining Transaction</vt:lpstr>
      <vt:lpstr>Statement Execution and Transaction Control</vt:lpstr>
      <vt:lpstr>Statement Execution and Transaction Control</vt:lpstr>
      <vt:lpstr>Commit Transactions</vt:lpstr>
      <vt:lpstr>Commit Transactions</vt:lpstr>
      <vt:lpstr>Commit Transactions</vt:lpstr>
      <vt:lpstr>Commit Transactions</vt:lpstr>
      <vt:lpstr>Commit Transactions</vt:lpstr>
      <vt:lpstr>Rollback Transactions</vt:lpstr>
      <vt:lpstr>Rollback Transactions</vt:lpstr>
      <vt:lpstr>Rollback Transactions</vt:lpstr>
      <vt:lpstr>Savepoints in Transactions</vt:lpstr>
      <vt:lpstr>Savepoints in Transactions</vt:lpstr>
      <vt:lpstr>Savepoints in Transactions</vt:lpstr>
      <vt:lpstr>Examples of Rollback and Savepoints</vt:lpstr>
      <vt:lpstr>Examples of Rollback and Savepoints</vt:lpstr>
      <vt:lpstr>Advantages of COMMIT and ROLLBACK statements</vt:lpstr>
      <vt:lpstr>State of the Data after COMMIT</vt:lpstr>
      <vt:lpstr>State of the Data after Rollback</vt:lpstr>
      <vt:lpstr>Examples of Rollback &amp; Commit</vt:lpstr>
      <vt:lpstr>Summary</vt:lpstr>
      <vt:lpstr>Review Questions</vt:lpstr>
      <vt:lpstr>Lesson 12 : Data Control Language</vt:lpstr>
      <vt:lpstr>User Access Control</vt:lpstr>
      <vt:lpstr>User Access Control</vt:lpstr>
      <vt:lpstr>Objective Privileges</vt:lpstr>
      <vt:lpstr>Objective Privileges</vt:lpstr>
      <vt:lpstr>Objective Privileges</vt:lpstr>
      <vt:lpstr>Data Control Language - Syntax</vt:lpstr>
      <vt:lpstr>Objective Privileges</vt:lpstr>
      <vt:lpstr>Data Control Language - Syntax</vt:lpstr>
      <vt:lpstr>Data Control Language -Example</vt:lpstr>
      <vt:lpstr>Data Control Language -Example</vt:lpstr>
      <vt:lpstr>Data Control Language -Example</vt:lpstr>
      <vt:lpstr>Summary</vt:lpstr>
      <vt:lpstr>Review Questions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Oracle for Developers (DBMS SQL) Lab Book</vt:lpstr>
      <vt:lpstr>Slide 482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Paidi Sireesha</dc:creator>
  <cp:lastModifiedBy>New</cp:lastModifiedBy>
  <cp:revision>9</cp:revision>
  <dcterms:created xsi:type="dcterms:W3CDTF">2021-11-19T08:12:13Z</dcterms:created>
  <dcterms:modified xsi:type="dcterms:W3CDTF">2021-11-19T09:12:11Z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2021-11-19T00:00:00Z</vt:filetime>
  </property>
</Properties>
</file>